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5"/>
  </p:notesMasterIdLst>
  <p:handoutMasterIdLst>
    <p:handoutMasterId r:id="rId26"/>
  </p:handoutMasterIdLst>
  <p:sldIdLst>
    <p:sldId id="540" r:id="rId2"/>
    <p:sldId id="561" r:id="rId3"/>
    <p:sldId id="572" r:id="rId4"/>
    <p:sldId id="578" r:id="rId5"/>
    <p:sldId id="581" r:id="rId6"/>
    <p:sldId id="589" r:id="rId7"/>
    <p:sldId id="575" r:id="rId8"/>
    <p:sldId id="574" r:id="rId9"/>
    <p:sldId id="571" r:id="rId10"/>
    <p:sldId id="582" r:id="rId11"/>
    <p:sldId id="588" r:id="rId12"/>
    <p:sldId id="580" r:id="rId13"/>
    <p:sldId id="579" r:id="rId14"/>
    <p:sldId id="576" r:id="rId15"/>
    <p:sldId id="584" r:id="rId16"/>
    <p:sldId id="585" r:id="rId17"/>
    <p:sldId id="586" r:id="rId18"/>
    <p:sldId id="590" r:id="rId19"/>
    <p:sldId id="596" r:id="rId20"/>
    <p:sldId id="597" r:id="rId21"/>
    <p:sldId id="598" r:id="rId22"/>
    <p:sldId id="587" r:id="rId23"/>
    <p:sldId id="56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DB1318"/>
    <a:srgbClr val="7D7D7D"/>
    <a:srgbClr val="B6976B"/>
    <a:srgbClr val="6D4835"/>
    <a:srgbClr val="713A1F"/>
    <a:srgbClr val="FFDA51"/>
    <a:srgbClr val="FFF48F"/>
    <a:srgbClr val="FFF7B2"/>
    <a:srgbClr val="E7DB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7" autoAdjust="0"/>
    <p:restoredTop sz="94660"/>
  </p:normalViewPr>
  <p:slideViewPr>
    <p:cSldViewPr snapToGrid="0">
      <p:cViewPr varScale="1">
        <p:scale>
          <a:sx n="78" d="100"/>
          <a:sy n="78" d="100"/>
        </p:scale>
        <p:origin x="77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3BAF35-56D9-42E7-98F6-1F6730D3FEE1}" type="datetimeFigureOut">
              <a:rPr lang="en-CA" smtClean="0"/>
              <a:t>2021-01-23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E7F486-9C67-4E19-89A3-C76E81C27D2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30509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6114C-1780-4DFA-AF83-0E612718D743}" type="datetimeFigureOut">
              <a:rPr lang="en-CA" smtClean="0"/>
              <a:t>2021-01-23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8DC156-9CF6-4CF5-8796-95E8418FAAF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31938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73882" y="428626"/>
            <a:ext cx="9264298" cy="1400176"/>
          </a:xfrm>
        </p:spPr>
        <p:txBody>
          <a:bodyPr anchor="t">
            <a:noAutofit/>
          </a:bodyPr>
          <a:lstStyle>
            <a:lvl1pPr algn="ctr">
              <a:defRPr sz="5000"/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72838" y="1912892"/>
            <a:ext cx="9266386" cy="666749"/>
          </a:xfrm>
        </p:spPr>
        <p:txBody>
          <a:bodyPr/>
          <a:lstStyle>
            <a:lvl1pPr marL="0" indent="0" algn="ctr">
              <a:buNone/>
              <a:tabLst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 hasCustomPrompt="1"/>
          </p:nvPr>
        </p:nvSpPr>
        <p:spPr>
          <a:xfrm>
            <a:off x="2573882" y="6425383"/>
            <a:ext cx="9264299" cy="344535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CA" dirty="0" smtClean="0"/>
              <a:t>Author’s name</a:t>
            </a:r>
            <a:endParaRPr lang="en-CA" dirty="0"/>
          </a:p>
        </p:txBody>
      </p:sp>
      <p:sp>
        <p:nvSpPr>
          <p:cNvPr id="5" name="Rectangle 4"/>
          <p:cNvSpPr/>
          <p:nvPr userDrawn="1"/>
        </p:nvSpPr>
        <p:spPr>
          <a:xfrm rot="10800000">
            <a:off x="-3" y="0"/>
            <a:ext cx="2237877" cy="6858000"/>
          </a:xfrm>
          <a:prstGeom prst="rect">
            <a:avLst/>
          </a:prstGeom>
          <a:gradFill>
            <a:gsLst>
              <a:gs pos="0">
                <a:schemeClr val="tx1"/>
              </a:gs>
              <a:gs pos="85000">
                <a:srgbClr val="5C2E90"/>
              </a:gs>
              <a:gs pos="100000">
                <a:schemeClr val="accent1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80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186" y="2788666"/>
            <a:ext cx="3427691" cy="342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60142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34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Slant Lef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Manual Input 5"/>
          <p:cNvSpPr/>
          <p:nvPr userDrawn="1"/>
        </p:nvSpPr>
        <p:spPr>
          <a:xfrm rot="5400000">
            <a:off x="-268833" y="268833"/>
            <a:ext cx="6859444" cy="6321779"/>
          </a:xfrm>
          <a:prstGeom prst="flowChartManualInput">
            <a:avLst/>
          </a:prstGeom>
          <a:gradFill>
            <a:gsLst>
              <a:gs pos="0">
                <a:schemeClr val="tx1"/>
              </a:gs>
              <a:gs pos="85000">
                <a:srgbClr val="5C2E90"/>
              </a:gs>
              <a:gs pos="100000">
                <a:schemeClr val="accent1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2383" y="365125"/>
            <a:ext cx="5245428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CA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22C3487C-7BB5-463F-A195-166398F41E32}" type="datetime4">
              <a:rPr lang="en-CA" smtClean="0"/>
              <a:pPr/>
              <a:t>January 23, 2021</a:t>
            </a:fld>
            <a:r>
              <a:rPr lang="en-CA" dirty="0" smtClean="0"/>
              <a:t>   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CA" dirty="0" smtClean="0"/>
              <a:t>© </a:t>
            </a:r>
            <a:r>
              <a:rPr lang="en-CA" dirty="0" err="1" smtClean="0"/>
              <a:t>Rexdale</a:t>
            </a:r>
            <a:r>
              <a:rPr lang="en-CA" dirty="0" smtClean="0"/>
              <a:t> Women’s Centre 2020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en-CA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8C9C00A9-EEEE-48CD-B582-D0F79ED1C1E0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18478" y="260350"/>
            <a:ext cx="4367133" cy="5916613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032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rot="10800000">
            <a:off x="5772150" y="0"/>
            <a:ext cx="6419850" cy="6858000"/>
          </a:xfrm>
          <a:prstGeom prst="rect">
            <a:avLst/>
          </a:prstGeom>
          <a:gradFill>
            <a:gsLst>
              <a:gs pos="0">
                <a:schemeClr val="tx1"/>
              </a:gs>
              <a:gs pos="85000">
                <a:srgbClr val="5C2E90"/>
              </a:gs>
              <a:gs pos="100000">
                <a:schemeClr val="accent1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365125"/>
            <a:ext cx="476567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3487C-7BB5-463F-A195-166398F41E32}" type="datetime4">
              <a:rPr lang="en-CA" smtClean="0">
                <a:solidFill>
                  <a:schemeClr val="bg1">
                    <a:lumMod val="95000"/>
                  </a:schemeClr>
                </a:solidFill>
              </a:rPr>
              <a:pPr/>
              <a:t>January 23, 2021</a:t>
            </a:fld>
            <a:r>
              <a:rPr lang="en-CA" dirty="0" smtClean="0"/>
              <a:t>   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© Rexdale Women’s Centre 2020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8C9C00A9-EEEE-48CD-B582-D0F79ED1C1E0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06450" y="1825625"/>
            <a:ext cx="4765675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700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rot="10800000">
            <a:off x="0" y="0"/>
            <a:ext cx="6419850" cy="6858000"/>
          </a:xfrm>
          <a:prstGeom prst="rect">
            <a:avLst/>
          </a:prstGeom>
          <a:gradFill>
            <a:gsLst>
              <a:gs pos="0">
                <a:schemeClr val="tx1"/>
              </a:gs>
              <a:gs pos="85000">
                <a:srgbClr val="5C2E90"/>
              </a:gs>
              <a:gs pos="100000">
                <a:schemeClr val="accent1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9875" y="365125"/>
            <a:ext cx="4752974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CA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22C3487C-7BB5-463F-A195-166398F41E32}" type="datetime4">
              <a:rPr lang="en-CA" smtClean="0"/>
              <a:pPr/>
              <a:t>January 23, 2021</a:t>
            </a:fld>
            <a:r>
              <a:rPr lang="en-CA" dirty="0" smtClean="0"/>
              <a:t>   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CA" dirty="0" smtClean="0"/>
              <a:t>© </a:t>
            </a:r>
            <a:r>
              <a:rPr lang="en-CA" dirty="0" err="1" smtClean="0"/>
              <a:t>Rexdale</a:t>
            </a:r>
            <a:r>
              <a:rPr lang="en-CA" dirty="0" smtClean="0"/>
              <a:t> Women’s Centre 2020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en-CA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8C9C00A9-EEEE-48CD-B582-D0F79ED1C1E0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619874" y="1825625"/>
            <a:ext cx="4754479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008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Box R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rot="10800000">
            <a:off x="5772150" y="0"/>
            <a:ext cx="6419850" cy="6858000"/>
          </a:xfrm>
          <a:prstGeom prst="rect">
            <a:avLst/>
          </a:prstGeom>
          <a:gradFill>
            <a:gsLst>
              <a:gs pos="0">
                <a:schemeClr val="tx1"/>
              </a:gs>
              <a:gs pos="85000">
                <a:srgbClr val="5C2E90"/>
              </a:gs>
              <a:gs pos="100000">
                <a:schemeClr val="accent1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365125"/>
            <a:ext cx="476567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3487C-7BB5-463F-A195-166398F41E32}" type="datetime4">
              <a:rPr lang="en-CA" smtClean="0">
                <a:solidFill>
                  <a:schemeClr val="bg1">
                    <a:lumMod val="95000"/>
                  </a:schemeClr>
                </a:solidFill>
              </a:rPr>
              <a:pPr/>
              <a:t>January 23, 2021</a:t>
            </a:fld>
            <a:r>
              <a:rPr lang="en-CA" dirty="0" smtClean="0"/>
              <a:t>   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© Rexdale Women’s Centre 2020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8C9C00A9-EEEE-48CD-B582-D0F79ED1C1E0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00" y="260350"/>
            <a:ext cx="5281200" cy="6048375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898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Box Lef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rot="10800000">
            <a:off x="0" y="0"/>
            <a:ext cx="6419850" cy="6858000"/>
          </a:xfrm>
          <a:prstGeom prst="rect">
            <a:avLst/>
          </a:prstGeom>
          <a:gradFill>
            <a:gsLst>
              <a:gs pos="0">
                <a:schemeClr val="tx1"/>
              </a:gs>
              <a:gs pos="85000">
                <a:srgbClr val="5C2E90"/>
              </a:gs>
              <a:gs pos="100000">
                <a:schemeClr val="accent1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9875" y="365125"/>
            <a:ext cx="4737936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CA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22C3487C-7BB5-463F-A195-166398F41E32}" type="datetime4">
              <a:rPr lang="en-CA" smtClean="0"/>
              <a:pPr/>
              <a:t>January 23, 2021</a:t>
            </a:fld>
            <a:r>
              <a:rPr lang="en-CA" dirty="0" smtClean="0"/>
              <a:t>   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CA" dirty="0" smtClean="0"/>
              <a:t>© </a:t>
            </a:r>
            <a:r>
              <a:rPr lang="en-CA" dirty="0" err="1" smtClean="0"/>
              <a:t>Rexdale</a:t>
            </a:r>
            <a:r>
              <a:rPr lang="en-CA" dirty="0" smtClean="0"/>
              <a:t> Women’s Centre 2020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en-CA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8C9C00A9-EEEE-48CD-B582-D0F79ED1C1E0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18478" y="260350"/>
            <a:ext cx="5277522" cy="5916613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716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rot="10800000">
            <a:off x="0" y="890587"/>
            <a:ext cx="12192003" cy="5076825"/>
          </a:xfrm>
          <a:prstGeom prst="rect">
            <a:avLst/>
          </a:prstGeom>
          <a:gradFill>
            <a:gsLst>
              <a:gs pos="0">
                <a:schemeClr val="tx1"/>
              </a:gs>
              <a:gs pos="85000">
                <a:srgbClr val="5C2E90"/>
              </a:gs>
              <a:gs pos="100000">
                <a:schemeClr val="accent1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2002630"/>
            <a:ext cx="10547350" cy="2852737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388" y="4467224"/>
            <a:ext cx="10563225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791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2002630"/>
            <a:ext cx="10547350" cy="2852737"/>
          </a:xfrm>
        </p:spPr>
        <p:txBody>
          <a:bodyPr anchor="ctr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388" y="4467224"/>
            <a:ext cx="10563225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4279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Full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rot="10800000">
            <a:off x="-2" y="0"/>
            <a:ext cx="12192003" cy="6858000"/>
          </a:xfrm>
          <a:prstGeom prst="rect">
            <a:avLst/>
          </a:prstGeom>
          <a:gradFill>
            <a:gsLst>
              <a:gs pos="0">
                <a:schemeClr val="tx1"/>
              </a:gs>
              <a:gs pos="85000">
                <a:srgbClr val="5C2E90"/>
              </a:gs>
              <a:gs pos="100000">
                <a:schemeClr val="accent1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2002630"/>
            <a:ext cx="10547350" cy="2852737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388" y="4467224"/>
            <a:ext cx="10563225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8718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op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rot="10800000">
            <a:off x="0" y="0"/>
            <a:ext cx="12192003" cy="5076825"/>
          </a:xfrm>
          <a:prstGeom prst="rect">
            <a:avLst/>
          </a:prstGeom>
          <a:gradFill>
            <a:gsLst>
              <a:gs pos="0">
                <a:schemeClr val="tx1"/>
              </a:gs>
              <a:gs pos="85000">
                <a:srgbClr val="5C2E90"/>
              </a:gs>
              <a:gs pos="100000">
                <a:schemeClr val="accent1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450" y="365125"/>
            <a:ext cx="10547350" cy="4302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49" y="5089526"/>
            <a:ext cx="10563225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3487C-7BB5-463F-A195-166398F41E32}" type="datetime4">
              <a:rPr lang="en-CA" smtClean="0"/>
              <a:t>January 23, 2021</a:t>
            </a:fld>
            <a:r>
              <a:rPr lang="en-CA" dirty="0" smtClean="0"/>
              <a:t>   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© Rexdale Women’s Centre 2020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C00A9-EEEE-48CD-B582-D0F79ED1C1E0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3070301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3487C-7BB5-463F-A195-166398F41E32}" type="datetime4">
              <a:rPr lang="en-CA" smtClean="0"/>
              <a:t>January 23, 2021</a:t>
            </a:fld>
            <a:r>
              <a:rPr lang="en-CA" smtClean="0"/>
              <a:t>   </a:t>
            </a:r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© Rexdale Women’s Centre 2020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C00A9-EEEE-48CD-B582-D0F79ED1C1E0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1133360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73882" y="428626"/>
            <a:ext cx="9264298" cy="1400176"/>
          </a:xfrm>
        </p:spPr>
        <p:txBody>
          <a:bodyPr anchor="t">
            <a:noAutofit/>
          </a:bodyPr>
          <a:lstStyle>
            <a:lvl1pPr algn="ctr">
              <a:defRPr sz="5000"/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72838" y="1912892"/>
            <a:ext cx="9266386" cy="666749"/>
          </a:xfrm>
        </p:spPr>
        <p:txBody>
          <a:bodyPr/>
          <a:lstStyle>
            <a:lvl1pPr marL="0" indent="0" algn="ctr">
              <a:buNone/>
              <a:tabLst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 hasCustomPrompt="1"/>
          </p:nvPr>
        </p:nvSpPr>
        <p:spPr>
          <a:xfrm>
            <a:off x="2573882" y="6425383"/>
            <a:ext cx="9264299" cy="344535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CA" dirty="0" smtClean="0"/>
              <a:t>Author’s name</a:t>
            </a:r>
            <a:endParaRPr lang="en-CA" dirty="0"/>
          </a:p>
        </p:txBody>
      </p:sp>
      <p:sp>
        <p:nvSpPr>
          <p:cNvPr id="5" name="Rectangle 4"/>
          <p:cNvSpPr/>
          <p:nvPr userDrawn="1"/>
        </p:nvSpPr>
        <p:spPr>
          <a:xfrm rot="10800000">
            <a:off x="-3" y="0"/>
            <a:ext cx="2237877" cy="6858000"/>
          </a:xfrm>
          <a:prstGeom prst="rect">
            <a:avLst/>
          </a:prstGeom>
          <a:gradFill>
            <a:gsLst>
              <a:gs pos="0">
                <a:schemeClr val="tx1"/>
              </a:gs>
              <a:gs pos="85000">
                <a:srgbClr val="5C2E90"/>
              </a:gs>
              <a:gs pos="100000">
                <a:schemeClr val="accent1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800"/>
          </a:p>
        </p:txBody>
      </p:sp>
    </p:spTree>
    <p:extLst>
      <p:ext uri="{BB962C8B-B14F-4D97-AF65-F5344CB8AC3E}">
        <p14:creationId xmlns:p14="http://schemas.microsoft.com/office/powerpoint/2010/main" val="25836601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346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13DC5-C8B9-4395-93BC-EB4D5E5FF45E}" type="datetime4">
              <a:rPr lang="en-CA" smtClean="0"/>
              <a:t>January 23, 2021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© Rexdale Women’s Centre 2020</a:t>
            </a:r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C00A9-EEEE-48CD-B582-D0F79ED1C1E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85536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477D8-5338-4BDE-BF67-0D5E685CF415}" type="datetime4">
              <a:rPr lang="en-CA" smtClean="0"/>
              <a:t>January 23, 2021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© Rexdale Women’s Centre 2020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C00A9-EEEE-48CD-B582-D0F79ED1C1E0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7332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3487C-7BB5-463F-A195-166398F41E32}" type="datetime4">
              <a:rPr lang="en-CA" smtClean="0"/>
              <a:t>January 23, 2021</a:t>
            </a:fld>
            <a:r>
              <a:rPr lang="en-CA" smtClean="0"/>
              <a:t>   </a:t>
            </a:r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© Rexdale Women’s Centre 2020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C00A9-EEEE-48CD-B582-D0F79ED1C1E0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561241"/>
      </p:ext>
    </p:extLst>
  </p:cSld>
  <p:clrMapOvr>
    <a:masterClrMapping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B1D2-0CFB-479B-B316-14CFCA53526A}" type="datetime4">
              <a:rPr lang="en-CA" smtClean="0"/>
              <a:t>January 23, 2021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© Rexdale Women’s Centre 2020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C00A9-EEEE-48CD-B582-D0F79ED1C1E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53532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41508-B4F2-4B28-A86E-F7ABDD1E0EF2}" type="datetime4">
              <a:rPr lang="en-CA" smtClean="0"/>
              <a:t>January 23, 2021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© Rexdale Women’s Centre 2020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C00A9-EEEE-48CD-B582-D0F79ED1C1E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527550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863C2-BE55-4768-8A80-399990EB95D4}" type="datetime4">
              <a:rPr lang="en-CA" smtClean="0"/>
              <a:t>January 23, 2021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© Rexdale Women’s Centre 2020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C00A9-EEEE-48CD-B582-D0F79ED1C1E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814428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5BFD3-4F8C-4270-A65C-69AAF34F6F82}" type="datetime4">
              <a:rPr lang="en-CA" smtClean="0"/>
              <a:t>January 23, 2021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© Rexdale Women’s Centre 2020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C00A9-EEEE-48CD-B582-D0F79ED1C1E0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681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Ba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rot="10800000">
            <a:off x="-3" y="0"/>
            <a:ext cx="2237877" cy="6858000"/>
          </a:xfrm>
          <a:prstGeom prst="rect">
            <a:avLst/>
          </a:prstGeom>
          <a:gradFill>
            <a:gsLst>
              <a:gs pos="0">
                <a:schemeClr val="tx1"/>
              </a:gs>
              <a:gs pos="85000">
                <a:srgbClr val="5C2E90"/>
              </a:gs>
              <a:gs pos="100000">
                <a:schemeClr val="accent1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3487C-7BB5-463F-A195-166398F41E32}" type="datetime4">
              <a:rPr lang="en-CA" smtClean="0"/>
              <a:pPr/>
              <a:t>January 23, 2021</a:t>
            </a:fld>
            <a:r>
              <a:rPr lang="en-CA" smtClean="0"/>
              <a:t>   </a:t>
            </a:r>
            <a:endParaRPr lang="en-CA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572837" y="6356349"/>
            <a:ext cx="4389937" cy="365125"/>
          </a:xfrm>
        </p:spPr>
        <p:txBody>
          <a:bodyPr/>
          <a:lstStyle/>
          <a:p>
            <a:r>
              <a:rPr lang="en-CA" dirty="0" smtClean="0"/>
              <a:t>© </a:t>
            </a:r>
            <a:r>
              <a:rPr lang="en-CA" dirty="0" err="1" smtClean="0"/>
              <a:t>Rexdale</a:t>
            </a:r>
            <a:r>
              <a:rPr lang="en-CA" dirty="0" smtClean="0"/>
              <a:t> Women’s Centre 2020</a:t>
            </a:r>
            <a:endParaRPr lang="en-CA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C00A9-EEEE-48CD-B582-D0F79ED1C1E0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572838" y="365125"/>
            <a:ext cx="8796837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572838" y="1825625"/>
            <a:ext cx="8796837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5663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34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ight Ba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54842" y="6356350"/>
            <a:ext cx="2743200" cy="365125"/>
          </a:xfrm>
        </p:spPr>
        <p:txBody>
          <a:bodyPr/>
          <a:lstStyle/>
          <a:p>
            <a:fld id="{22C3487C-7BB5-463F-A195-166398F41E32}" type="datetime4">
              <a:rPr lang="en-CA" smtClean="0"/>
              <a:pPr/>
              <a:t>January 23, 2021</a:t>
            </a:fld>
            <a:r>
              <a:rPr lang="en-CA" smtClean="0"/>
              <a:t>   </a:t>
            </a:r>
            <a:endParaRPr lang="en-CA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820237" y="6356349"/>
            <a:ext cx="4389937" cy="365125"/>
          </a:xfrm>
        </p:spPr>
        <p:txBody>
          <a:bodyPr/>
          <a:lstStyle/>
          <a:p>
            <a:r>
              <a:rPr lang="en-CA" dirty="0" smtClean="0"/>
              <a:t>© </a:t>
            </a:r>
            <a:r>
              <a:rPr lang="en-CA" dirty="0" err="1" smtClean="0"/>
              <a:t>Rexdale</a:t>
            </a:r>
            <a:r>
              <a:rPr lang="en-CA" dirty="0" smtClean="0"/>
              <a:t> Women’s Centre 2020</a:t>
            </a:r>
            <a:endParaRPr lang="en-CA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558462" y="6356350"/>
            <a:ext cx="1042737" cy="365125"/>
          </a:xfrm>
        </p:spPr>
        <p:txBody>
          <a:bodyPr/>
          <a:lstStyle/>
          <a:p>
            <a:fld id="{8C9C00A9-EEEE-48CD-B582-D0F79ED1C1E0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20238" y="365125"/>
            <a:ext cx="8796837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20238" y="1825625"/>
            <a:ext cx="8796837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 rot="10800000">
            <a:off x="9954123" y="0"/>
            <a:ext cx="2237877" cy="6858000"/>
          </a:xfrm>
          <a:prstGeom prst="rect">
            <a:avLst/>
          </a:prstGeom>
          <a:gradFill>
            <a:gsLst>
              <a:gs pos="0">
                <a:schemeClr val="tx1"/>
              </a:gs>
              <a:gs pos="85000">
                <a:srgbClr val="5C2E90"/>
              </a:gs>
              <a:gs pos="100000">
                <a:schemeClr val="accent1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800"/>
          </a:p>
        </p:txBody>
      </p:sp>
    </p:spTree>
    <p:extLst>
      <p:ext uri="{BB962C8B-B14F-4D97-AF65-F5344CB8AC3E}">
        <p14:creationId xmlns:p14="http://schemas.microsoft.com/office/powerpoint/2010/main" val="207381339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34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3487C-7BB5-463F-A195-166398F41E32}" type="datetime4">
              <a:rPr lang="en-CA" smtClean="0"/>
              <a:t>January 23, 2021</a:t>
            </a:fld>
            <a:r>
              <a:rPr lang="en-CA" dirty="0" smtClean="0"/>
              <a:t>   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© Rexdale Women’s Centre 2020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C00A9-EEEE-48CD-B582-D0F79ED1C1E0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1795747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rot="10800000">
            <a:off x="-2" y="0"/>
            <a:ext cx="12192003" cy="6858000"/>
          </a:xfrm>
          <a:prstGeom prst="rect">
            <a:avLst/>
          </a:prstGeom>
          <a:gradFill>
            <a:gsLst>
              <a:gs pos="0">
                <a:schemeClr val="tx1"/>
              </a:gs>
              <a:gs pos="85000">
                <a:srgbClr val="5C2E90"/>
              </a:gs>
              <a:gs pos="100000">
                <a:schemeClr val="accent1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2C3487C-7BB5-463F-A195-166398F41E32}" type="datetime4">
              <a:rPr lang="en-CA" smtClean="0"/>
              <a:pPr/>
              <a:t>January 23, 2021</a:t>
            </a:fld>
            <a:r>
              <a:rPr lang="en-CA" smtClean="0"/>
              <a:t>   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© Rexdale Women’s Centre 2020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9C00A9-EEEE-48CD-B582-D0F79ED1C1E0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2099312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Sl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Manual Input 5"/>
          <p:cNvSpPr/>
          <p:nvPr userDrawn="1"/>
        </p:nvSpPr>
        <p:spPr>
          <a:xfrm rot="16200000" flipH="1">
            <a:off x="5601390" y="267392"/>
            <a:ext cx="6859444" cy="6321779"/>
          </a:xfrm>
          <a:prstGeom prst="flowChartManualInput">
            <a:avLst/>
          </a:prstGeom>
          <a:gradFill>
            <a:gsLst>
              <a:gs pos="0">
                <a:schemeClr val="tx1"/>
              </a:gs>
              <a:gs pos="85000">
                <a:srgbClr val="5C2E90"/>
              </a:gs>
              <a:gs pos="100000">
                <a:schemeClr val="accent1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365125"/>
            <a:ext cx="528955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3487C-7BB5-463F-A195-166398F41E32}" type="datetime4">
              <a:rPr lang="en-CA" smtClean="0">
                <a:solidFill>
                  <a:schemeClr val="bg1">
                    <a:lumMod val="95000"/>
                  </a:schemeClr>
                </a:solidFill>
              </a:rPr>
              <a:pPr/>
              <a:t>January 23, 2021</a:t>
            </a:fld>
            <a:r>
              <a:rPr lang="en-CA" dirty="0" smtClean="0"/>
              <a:t>   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© Rexdale Women’s Centre 2020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8C9C00A9-EEEE-48CD-B582-D0F79ED1C1E0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06450" y="1825625"/>
            <a:ext cx="52895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335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Sl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Manual Input 5"/>
          <p:cNvSpPr/>
          <p:nvPr userDrawn="1"/>
        </p:nvSpPr>
        <p:spPr>
          <a:xfrm rot="5400000">
            <a:off x="-268833" y="268833"/>
            <a:ext cx="6859444" cy="6321779"/>
          </a:xfrm>
          <a:prstGeom prst="flowChartManualInput">
            <a:avLst/>
          </a:prstGeom>
          <a:gradFill>
            <a:gsLst>
              <a:gs pos="0">
                <a:schemeClr val="tx1"/>
              </a:gs>
              <a:gs pos="85000">
                <a:srgbClr val="5C2E90"/>
              </a:gs>
              <a:gs pos="100000">
                <a:schemeClr val="accent1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365125"/>
            <a:ext cx="5276849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CA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22C3487C-7BB5-463F-A195-166398F41E32}" type="datetime4">
              <a:rPr lang="en-CA" smtClean="0"/>
              <a:pPr/>
              <a:t>January 23, 2021</a:t>
            </a:fld>
            <a:r>
              <a:rPr lang="en-CA" dirty="0" smtClean="0"/>
              <a:t>   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CA" dirty="0" smtClean="0"/>
              <a:t>© </a:t>
            </a:r>
            <a:r>
              <a:rPr lang="en-CA" dirty="0" err="1" smtClean="0"/>
              <a:t>Rexdale</a:t>
            </a:r>
            <a:r>
              <a:rPr lang="en-CA" dirty="0" smtClean="0"/>
              <a:t> Women’s Centre 2020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en-CA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8C9C00A9-EEEE-48CD-B582-D0F79ED1C1E0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00" y="1825625"/>
            <a:ext cx="5278354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56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Slant R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Manual Input 5"/>
          <p:cNvSpPr/>
          <p:nvPr userDrawn="1"/>
        </p:nvSpPr>
        <p:spPr>
          <a:xfrm rot="16200000" flipH="1">
            <a:off x="5601390" y="267392"/>
            <a:ext cx="6859444" cy="6321779"/>
          </a:xfrm>
          <a:prstGeom prst="flowChartManualInput">
            <a:avLst/>
          </a:prstGeom>
          <a:gradFill>
            <a:gsLst>
              <a:gs pos="0">
                <a:schemeClr val="tx1"/>
              </a:gs>
              <a:gs pos="85000">
                <a:srgbClr val="5C2E90"/>
              </a:gs>
              <a:gs pos="100000">
                <a:schemeClr val="accent1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365125"/>
            <a:ext cx="528955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3487C-7BB5-463F-A195-166398F41E32}" type="datetime4">
              <a:rPr lang="en-CA" smtClean="0">
                <a:solidFill>
                  <a:schemeClr val="bg1">
                    <a:lumMod val="95000"/>
                  </a:schemeClr>
                </a:solidFill>
              </a:rPr>
              <a:pPr/>
              <a:t>January 23, 2021</a:t>
            </a:fld>
            <a:r>
              <a:rPr lang="en-CA" dirty="0" smtClean="0"/>
              <a:t>   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© Rexdale Women’s Centre 2020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8C9C00A9-EEEE-48CD-B582-D0F79ED1C1E0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010400" y="260350"/>
            <a:ext cx="4366800" cy="5916613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996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85000">
              <a:schemeClr val="bg1">
                <a:lumMod val="95000"/>
              </a:schemeClr>
            </a:gs>
            <a:gs pos="100000">
              <a:schemeClr val="accent2">
                <a:alpha val="77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0744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3487C-7BB5-463F-A195-166398F41E32}" type="datetime4">
              <a:rPr lang="en-CA" smtClean="0"/>
              <a:pPr/>
              <a:t>January 23, 2021</a:t>
            </a:fld>
            <a:r>
              <a:rPr lang="en-CA" dirty="0" smtClean="0"/>
              <a:t>   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 dirty="0" smtClean="0"/>
              <a:t>© </a:t>
            </a:r>
            <a:r>
              <a:rPr lang="en-CA" dirty="0" err="1" smtClean="0"/>
              <a:t>Rexdale</a:t>
            </a:r>
            <a:r>
              <a:rPr lang="en-CA" dirty="0" smtClean="0"/>
              <a:t> Women’s Centre 2020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11062" y="6356350"/>
            <a:ext cx="10427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C00A9-EEEE-48CD-B582-D0F79ED1C1E0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1" name="Right Triangle 10"/>
          <p:cNvSpPr/>
          <p:nvPr userDrawn="1"/>
        </p:nvSpPr>
        <p:spPr>
          <a:xfrm rot="5400000">
            <a:off x="-94895" y="94891"/>
            <a:ext cx="1371600" cy="1181819"/>
          </a:xfrm>
          <a:prstGeom prst="rtTriangle">
            <a:avLst/>
          </a:prstGeom>
          <a:solidFill>
            <a:schemeClr val="bg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ight Triangle 11"/>
          <p:cNvSpPr/>
          <p:nvPr userDrawn="1"/>
        </p:nvSpPr>
        <p:spPr>
          <a:xfrm rot="5400000">
            <a:off x="-218652" y="218647"/>
            <a:ext cx="3160448" cy="2723154"/>
          </a:xfrm>
          <a:prstGeom prst="rtTriangle">
            <a:avLst/>
          </a:prstGeom>
          <a:solidFill>
            <a:schemeClr val="bg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6450" y="365125"/>
            <a:ext cx="105473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450" y="1825625"/>
            <a:ext cx="10547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575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30" r:id="rId2"/>
    <p:sldLayoutId id="2147483728" r:id="rId3"/>
    <p:sldLayoutId id="2147483729" r:id="rId4"/>
    <p:sldLayoutId id="2147483698" r:id="rId5"/>
    <p:sldLayoutId id="2147483737" r:id="rId6"/>
    <p:sldLayoutId id="2147483724" r:id="rId7"/>
    <p:sldLayoutId id="2147483725" r:id="rId8"/>
    <p:sldLayoutId id="2147483731" r:id="rId9"/>
    <p:sldLayoutId id="2147483726" r:id="rId10"/>
    <p:sldLayoutId id="2147483733" r:id="rId11"/>
    <p:sldLayoutId id="2147483734" r:id="rId12"/>
    <p:sldLayoutId id="2147483732" r:id="rId13"/>
    <p:sldLayoutId id="2147483735" r:id="rId14"/>
    <p:sldLayoutId id="2147483699" r:id="rId15"/>
    <p:sldLayoutId id="2147483727" r:id="rId16"/>
    <p:sldLayoutId id="2147483723" r:id="rId17"/>
    <p:sldLayoutId id="2147483736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  <p:sldLayoutId id="2147483706" r:id="rId25"/>
    <p:sldLayoutId id="2147483707" r:id="rId26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orient="horz" pos="4156" userDrawn="1">
          <p15:clr>
            <a:srgbClr val="F26B43"/>
          </p15:clr>
        </p15:guide>
        <p15:guide id="3" orient="horz" pos="3974" userDrawn="1">
          <p15:clr>
            <a:srgbClr val="F26B43"/>
          </p15:clr>
        </p15:guide>
        <p15:guide id="4" pos="3840" userDrawn="1">
          <p15:clr>
            <a:srgbClr val="F26B43"/>
          </p15:clr>
        </p15:guide>
        <p15:guide id="5" pos="508" userDrawn="1">
          <p15:clr>
            <a:srgbClr val="F26B43"/>
          </p15:clr>
        </p15:guide>
        <p15:guide id="6" pos="7162" userDrawn="1">
          <p15:clr>
            <a:srgbClr val="F26B43"/>
          </p15:clr>
        </p15:guide>
        <p15:guide id="7" orient="horz" pos="1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microsoft.com/office/2007/relationships/hdphoto" Target="../media/hdphoto5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.png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CA" sz="5400" dirty="0" smtClean="0"/>
              <a:t>Digital Literacy</a:t>
            </a:r>
            <a:endParaRPr lang="en-CA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179110" y="161093"/>
            <a:ext cx="207389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u="sng" dirty="0" smtClean="0">
                <a:solidFill>
                  <a:schemeClr val="bg1"/>
                </a:solidFill>
              </a:rPr>
              <a:t>Ethno-cultural Seniors</a:t>
            </a:r>
            <a:r>
              <a:rPr lang="en-CA" sz="2000" dirty="0" smtClean="0">
                <a:solidFill>
                  <a:schemeClr val="bg1"/>
                </a:solidFill>
              </a:rPr>
              <a:t>: </a:t>
            </a:r>
          </a:p>
          <a:p>
            <a:endParaRPr lang="en-CA" sz="2000" dirty="0" smtClean="0">
              <a:solidFill>
                <a:schemeClr val="bg1"/>
              </a:solidFill>
            </a:endParaRPr>
          </a:p>
          <a:p>
            <a:r>
              <a:rPr lang="en-CA" sz="2000" dirty="0" smtClean="0">
                <a:solidFill>
                  <a:schemeClr val="bg1"/>
                </a:solidFill>
              </a:rPr>
              <a:t>Staying Healthy, Well and Safe </a:t>
            </a:r>
          </a:p>
          <a:p>
            <a:r>
              <a:rPr lang="en-CA" sz="2000" dirty="0" smtClean="0">
                <a:solidFill>
                  <a:schemeClr val="bg1"/>
                </a:solidFill>
              </a:rPr>
              <a:t>at Home in Communities</a:t>
            </a:r>
            <a:endParaRPr lang="en-CA" sz="20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524" y="5834078"/>
            <a:ext cx="2602335" cy="82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47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5524" y="2504272"/>
            <a:ext cx="6790038" cy="1634372"/>
          </a:xfrm>
        </p:spPr>
        <p:txBody>
          <a:bodyPr>
            <a:normAutofit/>
          </a:bodyPr>
          <a:lstStyle/>
          <a:p>
            <a:r>
              <a:rPr lang="en-CA" sz="8000" dirty="0" smtClean="0"/>
              <a:t>Web Address</a:t>
            </a:r>
            <a:endParaRPr lang="en-CA" sz="8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3945" y="1540475"/>
            <a:ext cx="1656963" cy="4618277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CA" sz="4000" dirty="0" smtClean="0"/>
              <a:t>.org  </a:t>
            </a:r>
          </a:p>
          <a:p>
            <a:pPr algn="l">
              <a:lnSpc>
                <a:spcPct val="100000"/>
              </a:lnSpc>
            </a:pPr>
            <a:r>
              <a:rPr lang="en-CA" sz="4000" dirty="0" smtClean="0"/>
              <a:t>.ca  </a:t>
            </a:r>
          </a:p>
          <a:p>
            <a:pPr algn="l">
              <a:lnSpc>
                <a:spcPct val="100000"/>
              </a:lnSpc>
            </a:pPr>
            <a:r>
              <a:rPr lang="en-CA" sz="4000" dirty="0" smtClean="0"/>
              <a:t>.com  </a:t>
            </a:r>
          </a:p>
          <a:p>
            <a:pPr algn="l">
              <a:lnSpc>
                <a:spcPct val="100000"/>
              </a:lnSpc>
            </a:pPr>
            <a:r>
              <a:rPr lang="en-CA" sz="4000" dirty="0" smtClean="0"/>
              <a:t>.gc.ca</a:t>
            </a:r>
          </a:p>
          <a:p>
            <a:pPr algn="l">
              <a:lnSpc>
                <a:spcPct val="100000"/>
              </a:lnSpc>
            </a:pPr>
            <a:r>
              <a:rPr lang="en-CA" sz="4000" dirty="0" err="1" smtClean="0"/>
              <a:t>.net</a:t>
            </a:r>
            <a:endParaRPr lang="en-CA" sz="4000" dirty="0" smtClean="0"/>
          </a:p>
          <a:p>
            <a:pPr algn="l">
              <a:lnSpc>
                <a:spcPct val="100000"/>
              </a:lnSpc>
            </a:pPr>
            <a:r>
              <a:rPr lang="en-CA" sz="4000" dirty="0" smtClean="0"/>
              <a:t>.co.uk</a:t>
            </a:r>
            <a:endParaRPr lang="en-CA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67" y="5709548"/>
            <a:ext cx="864308" cy="8643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353" y="6034359"/>
            <a:ext cx="1258827" cy="53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907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317036"/>
              </p:ext>
            </p:extLst>
          </p:nvPr>
        </p:nvGraphicFramePr>
        <p:xfrm>
          <a:off x="540951" y="785570"/>
          <a:ext cx="10942596" cy="4486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7532">
                  <a:extLst>
                    <a:ext uri="{9D8B030D-6E8A-4147-A177-3AD203B41FA5}">
                      <a16:colId xmlns:a16="http://schemas.microsoft.com/office/drawing/2014/main" val="2370329633"/>
                    </a:ext>
                  </a:extLst>
                </a:gridCol>
                <a:gridCol w="3647532">
                  <a:extLst>
                    <a:ext uri="{9D8B030D-6E8A-4147-A177-3AD203B41FA5}">
                      <a16:colId xmlns:a16="http://schemas.microsoft.com/office/drawing/2014/main" val="1743415815"/>
                    </a:ext>
                  </a:extLst>
                </a:gridCol>
                <a:gridCol w="3647532">
                  <a:extLst>
                    <a:ext uri="{9D8B030D-6E8A-4147-A177-3AD203B41FA5}">
                      <a16:colId xmlns:a16="http://schemas.microsoft.com/office/drawing/2014/main" val="869846044"/>
                    </a:ext>
                  </a:extLst>
                </a:gridCol>
              </a:tblGrid>
              <a:tr h="624964">
                <a:tc>
                  <a:txBody>
                    <a:bodyPr/>
                    <a:lstStyle/>
                    <a:p>
                      <a:pPr algn="ctr"/>
                      <a:r>
                        <a:rPr lang="en-CA" sz="2800" dirty="0" smtClean="0"/>
                        <a:t>Download</a:t>
                      </a:r>
                      <a:endParaRPr lang="en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 smtClean="0"/>
                        <a:t>Upload</a:t>
                      </a:r>
                      <a:endParaRPr lang="en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 smtClean="0"/>
                        <a:t>Share</a:t>
                      </a:r>
                      <a:endParaRPr lang="en-C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4207696"/>
                  </a:ext>
                </a:extLst>
              </a:tr>
              <a:tr h="1930842">
                <a:tc>
                  <a:txBody>
                    <a:bodyPr/>
                    <a:lstStyle/>
                    <a:p>
                      <a:r>
                        <a:rPr lang="en-CA" dirty="0" smtClean="0"/>
                        <a:t>The</a:t>
                      </a:r>
                      <a:r>
                        <a:rPr lang="en-CA" baseline="0" dirty="0" smtClean="0"/>
                        <a:t> process of receiving a file over the internet to your device. It can also refer to the transfer of information from one computer system to another.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To transfer</a:t>
                      </a:r>
                      <a:r>
                        <a:rPr lang="en-CA" baseline="0" dirty="0" smtClean="0"/>
                        <a:t> something, like files or data, from one digital device to the memory of another device. 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This</a:t>
                      </a:r>
                      <a:r>
                        <a:rPr lang="en-CA" baseline="0" dirty="0" smtClean="0"/>
                        <a:t> button is used to share things like web pages and even photos to other contacts. 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4376238"/>
                  </a:ext>
                </a:extLst>
              </a:tr>
              <a:tr h="1930842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8743429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462" y="3748215"/>
            <a:ext cx="1308278" cy="13082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110" y="3681542"/>
            <a:ext cx="1308278" cy="14416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715" y="3686393"/>
            <a:ext cx="1436772" cy="14367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67" y="5709548"/>
            <a:ext cx="864308" cy="8643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353" y="6034359"/>
            <a:ext cx="1258827" cy="53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84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6403846"/>
              </p:ext>
            </p:extLst>
          </p:nvPr>
        </p:nvGraphicFramePr>
        <p:xfrm>
          <a:off x="540951" y="785570"/>
          <a:ext cx="10942596" cy="4330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7532">
                  <a:extLst>
                    <a:ext uri="{9D8B030D-6E8A-4147-A177-3AD203B41FA5}">
                      <a16:colId xmlns:a16="http://schemas.microsoft.com/office/drawing/2014/main" val="2370329633"/>
                    </a:ext>
                  </a:extLst>
                </a:gridCol>
                <a:gridCol w="3647532">
                  <a:extLst>
                    <a:ext uri="{9D8B030D-6E8A-4147-A177-3AD203B41FA5}">
                      <a16:colId xmlns:a16="http://schemas.microsoft.com/office/drawing/2014/main" val="1743415815"/>
                    </a:ext>
                  </a:extLst>
                </a:gridCol>
                <a:gridCol w="3647532">
                  <a:extLst>
                    <a:ext uri="{9D8B030D-6E8A-4147-A177-3AD203B41FA5}">
                      <a16:colId xmlns:a16="http://schemas.microsoft.com/office/drawing/2014/main" val="869846044"/>
                    </a:ext>
                  </a:extLst>
                </a:gridCol>
              </a:tblGrid>
              <a:tr h="603162">
                <a:tc>
                  <a:txBody>
                    <a:bodyPr/>
                    <a:lstStyle/>
                    <a:p>
                      <a:pPr algn="ctr"/>
                      <a:r>
                        <a:rPr lang="en-CA" sz="2800" dirty="0" smtClean="0"/>
                        <a:t>Icons</a:t>
                      </a:r>
                      <a:endParaRPr lang="en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 smtClean="0"/>
                        <a:t>Link(s)</a:t>
                      </a:r>
                      <a:endParaRPr lang="en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 smtClean="0"/>
                        <a:t>Scrolling</a:t>
                      </a:r>
                      <a:endParaRPr lang="en-C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4207696"/>
                  </a:ext>
                </a:extLst>
              </a:tr>
              <a:tr h="1863484">
                <a:tc>
                  <a:txBody>
                    <a:bodyPr/>
                    <a:lstStyle/>
                    <a:p>
                      <a:r>
                        <a:rPr lang="en-C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Icons are visual representations for applications. Most commonly, starting an application is done by clicking on or touching an icon. 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shortened variation of </a:t>
                      </a:r>
                      <a:r>
                        <a:rPr lang="en-CA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hyperlink</a:t>
                      </a:r>
                      <a:r>
                        <a:rPr lang="en-C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It is usually a word or button that, if clicked, will take you the website it related to. 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act of moving displayed text or graphics up and down on a computer-like-device to view all parts. 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4376238"/>
                  </a:ext>
                </a:extLst>
              </a:tr>
              <a:tr h="1863484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Example:  </a:t>
                      </a:r>
                    </a:p>
                    <a:p>
                      <a:endParaRPr lang="en-CA" dirty="0" smtClean="0"/>
                    </a:p>
                    <a:p>
                      <a:pPr algn="ctr"/>
                      <a:r>
                        <a:rPr lang="en-CA" u="sng" dirty="0" smtClean="0">
                          <a:solidFill>
                            <a:srgbClr val="0070C0"/>
                          </a:solidFill>
                        </a:rPr>
                        <a:t>http://www.rexdalewomen.org</a:t>
                      </a:r>
                    </a:p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8743429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51" y="3281453"/>
            <a:ext cx="3643871" cy="183424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719" y="3476368"/>
            <a:ext cx="1441622" cy="14416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67" y="5709856"/>
            <a:ext cx="864000" cy="86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353" y="6034359"/>
            <a:ext cx="1258827" cy="53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0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546" y="897925"/>
            <a:ext cx="4930991" cy="40808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54368" y="2215978"/>
            <a:ext cx="49591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 smtClean="0"/>
              <a:t>Faded Text</a:t>
            </a:r>
            <a:endParaRPr lang="en-CA" sz="3600" b="1" dirty="0"/>
          </a:p>
          <a:p>
            <a:endParaRPr lang="en-CA" sz="3600" b="1" dirty="0"/>
          </a:p>
          <a:p>
            <a:r>
              <a:rPr lang="en-CA" sz="3600" b="1" dirty="0" smtClean="0"/>
              <a:t>Sign in / Login</a:t>
            </a:r>
            <a:endParaRPr lang="en-CA" sz="36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67" y="5709856"/>
            <a:ext cx="864000" cy="864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353" y="6034359"/>
            <a:ext cx="1258827" cy="53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36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722" y="380635"/>
            <a:ext cx="4489077" cy="56140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23349" y="925520"/>
            <a:ext cx="4114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 smtClean="0"/>
              <a:t>Airplane Mode</a:t>
            </a:r>
          </a:p>
          <a:p>
            <a:r>
              <a:rPr lang="en-CA" sz="3600" b="1" dirty="0" smtClean="0"/>
              <a:t>Wi-Fi</a:t>
            </a:r>
          </a:p>
          <a:p>
            <a:r>
              <a:rPr lang="en-CA" sz="3600" b="1" dirty="0" smtClean="0"/>
              <a:t>Bluetooth</a:t>
            </a:r>
          </a:p>
          <a:p>
            <a:r>
              <a:rPr lang="en-CA" sz="3600" b="1" dirty="0" smtClean="0"/>
              <a:t>Do Not Disturb</a:t>
            </a:r>
            <a:endParaRPr lang="en-CA" sz="3600" b="1" dirty="0"/>
          </a:p>
          <a:p>
            <a:r>
              <a:rPr lang="en-CA" sz="3600" b="1" dirty="0" smtClean="0"/>
              <a:t>Brightness</a:t>
            </a:r>
          </a:p>
          <a:p>
            <a:r>
              <a:rPr lang="en-CA" sz="3600" b="1" dirty="0" smtClean="0"/>
              <a:t>Volume</a:t>
            </a:r>
          </a:p>
          <a:p>
            <a:r>
              <a:rPr lang="en-CA" sz="3600" b="1" dirty="0" smtClean="0"/>
              <a:t>Calculator</a:t>
            </a:r>
          </a:p>
          <a:p>
            <a:r>
              <a:rPr lang="en-CA" sz="3600" b="1" dirty="0" smtClean="0"/>
              <a:t>Camera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67" y="5709856"/>
            <a:ext cx="864000" cy="86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353" y="6034359"/>
            <a:ext cx="1258827" cy="53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73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72331" y="527057"/>
            <a:ext cx="4080669" cy="1325563"/>
          </a:xfrm>
        </p:spPr>
        <p:txBody>
          <a:bodyPr>
            <a:normAutofit/>
          </a:bodyPr>
          <a:lstStyle/>
          <a:p>
            <a:pPr algn="ctr"/>
            <a:r>
              <a:rPr lang="en-CA" sz="5400" dirty="0" smtClean="0"/>
              <a:t>Options</a:t>
            </a:r>
            <a:endParaRPr lang="en-CA" sz="5400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31" y="1825625"/>
            <a:ext cx="4351338" cy="4351338"/>
          </a:xfrm>
          <a:solidFill>
            <a:schemeClr val="bg1"/>
          </a:solidFill>
          <a:effectLst>
            <a:outerShdw blurRad="50800" dist="50800" dir="5400000" algn="ctr" rotWithShape="0">
              <a:schemeClr val="accent1"/>
            </a:outerShdw>
          </a:effectLst>
        </p:spPr>
      </p:pic>
      <p:pic>
        <p:nvPicPr>
          <p:cNvPr id="14" name="Content Placeholder 1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852620"/>
            <a:ext cx="5181600" cy="4297348"/>
          </a:xfrm>
          <a:effectLst>
            <a:outerShdw blurRad="50800" dist="50800" dir="5400000" algn="ctr" rotWithShape="0">
              <a:schemeClr val="accent1"/>
            </a:outerShdw>
          </a:effectLst>
        </p:spPr>
      </p:pic>
      <p:sp>
        <p:nvSpPr>
          <p:cNvPr id="15" name="Title 9"/>
          <p:cNvSpPr txBox="1">
            <a:spLocks/>
          </p:cNvSpPr>
          <p:nvPr/>
        </p:nvSpPr>
        <p:spPr>
          <a:xfrm>
            <a:off x="6172200" y="527057"/>
            <a:ext cx="51815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5400" dirty="0" smtClean="0"/>
              <a:t>Settings</a:t>
            </a:r>
            <a:endParaRPr lang="en-CA" sz="5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67" y="5709856"/>
            <a:ext cx="864000" cy="864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353" y="6034359"/>
            <a:ext cx="1258827" cy="53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58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330" y="1852549"/>
            <a:ext cx="4384800" cy="4384800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342767" y="587372"/>
            <a:ext cx="9630032" cy="1325563"/>
          </a:xfrm>
        </p:spPr>
        <p:txBody>
          <a:bodyPr>
            <a:normAutofit/>
          </a:bodyPr>
          <a:lstStyle/>
          <a:p>
            <a:pPr algn="ctr"/>
            <a:r>
              <a:rPr lang="en-CA" sz="6600" dirty="0" smtClean="0"/>
              <a:t>Menu</a:t>
            </a:r>
            <a:endParaRPr lang="en-CA" sz="54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767" y="1912935"/>
            <a:ext cx="4259685" cy="426402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67" y="5709856"/>
            <a:ext cx="864000" cy="86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353" y="6034359"/>
            <a:ext cx="1258827" cy="53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56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Charger Cube</a:t>
            </a:r>
            <a:endParaRPr lang="en-CA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156" y="2096294"/>
            <a:ext cx="3810000" cy="3810000"/>
          </a:xfrm>
        </p:spPr>
      </p:pic>
      <p:sp>
        <p:nvSpPr>
          <p:cNvPr id="11" name="TextBox 10"/>
          <p:cNvSpPr txBox="1"/>
          <p:nvPr/>
        </p:nvSpPr>
        <p:spPr>
          <a:xfrm>
            <a:off x="593124" y="1219200"/>
            <a:ext cx="481913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schemeClr val="bg1"/>
                </a:solidFill>
              </a:rPr>
              <a:t>Used for charging various devices</a:t>
            </a:r>
          </a:p>
          <a:p>
            <a:endParaRPr lang="en-CA" sz="2400" dirty="0">
              <a:solidFill>
                <a:schemeClr val="bg1"/>
              </a:solidFill>
            </a:endParaRPr>
          </a:p>
          <a:p>
            <a:r>
              <a:rPr lang="en-CA" sz="2400" dirty="0" smtClean="0">
                <a:solidFill>
                  <a:schemeClr val="bg1"/>
                </a:solidFill>
              </a:rPr>
              <a:t>Tip: if you buy a new device and a new charging cube is provided with it, you should replace the old one with the new one. </a:t>
            </a:r>
          </a:p>
          <a:p>
            <a:endParaRPr lang="en-CA" sz="2400" dirty="0">
              <a:solidFill>
                <a:schemeClr val="bg1"/>
              </a:solidFill>
            </a:endParaRPr>
          </a:p>
          <a:p>
            <a:r>
              <a:rPr lang="en-CA" sz="2400" dirty="0" smtClean="0">
                <a:solidFill>
                  <a:schemeClr val="bg1"/>
                </a:solidFill>
              </a:rPr>
              <a:t>You can continue to use the cable that you already have, provided it does not have any frays or exposed wires that may be unsafe and/or cause fires. </a:t>
            </a:r>
            <a:endParaRPr lang="en-CA" sz="24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67" y="5709548"/>
            <a:ext cx="864308" cy="8643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353" y="6034359"/>
            <a:ext cx="1258827" cy="53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5878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60173" y="365125"/>
            <a:ext cx="10793627" cy="4302125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CA" sz="4800" dirty="0" smtClean="0"/>
              <a:t>Charging your device overnight is bad</a:t>
            </a:r>
            <a:endParaRPr lang="en-CA" sz="48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Myth 1</a:t>
            </a:r>
            <a:endParaRPr lang="en-CA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67" y="5709856"/>
            <a:ext cx="864000" cy="864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353" y="6034359"/>
            <a:ext cx="1258827" cy="53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6320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60173" y="365125"/>
            <a:ext cx="10793627" cy="4302125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CA" sz="4800" dirty="0" smtClean="0"/>
              <a:t>Charge your battery fully, then let it completely drain</a:t>
            </a:r>
            <a:endParaRPr lang="en-CA" sz="48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Myth 2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67" y="5709856"/>
            <a:ext cx="864000" cy="86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353" y="6034359"/>
            <a:ext cx="1258827" cy="53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298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Topics of Discussion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71794" y="1903638"/>
            <a:ext cx="9266386" cy="4347693"/>
          </a:xfrm>
        </p:spPr>
        <p:txBody>
          <a:bodyPr/>
          <a:lstStyle/>
          <a:p>
            <a:pPr marL="457200" indent="-457200" algn="l">
              <a:buAutoNum type="arabicPeriod"/>
            </a:pPr>
            <a:r>
              <a:rPr lang="en-CA" dirty="0" smtClean="0"/>
              <a:t>Introduction</a:t>
            </a:r>
          </a:p>
          <a:p>
            <a:pPr marL="457200" indent="-457200" algn="l">
              <a:buAutoNum type="arabicPeriod"/>
            </a:pPr>
            <a:r>
              <a:rPr lang="en-CA" dirty="0" smtClean="0"/>
              <a:t>Terminology</a:t>
            </a:r>
          </a:p>
          <a:p>
            <a:pPr marL="457200" indent="-457200" algn="l">
              <a:buAutoNum type="arabicPeriod"/>
            </a:pPr>
            <a:r>
              <a:rPr lang="en-CA" dirty="0" smtClean="0"/>
              <a:t>Browsers</a:t>
            </a:r>
          </a:p>
          <a:p>
            <a:pPr marL="457200" indent="-457200" algn="l">
              <a:buAutoNum type="arabicPeriod"/>
            </a:pPr>
            <a:r>
              <a:rPr lang="en-CA" dirty="0" smtClean="0"/>
              <a:t>Functions</a:t>
            </a:r>
          </a:p>
          <a:p>
            <a:pPr marL="457200" indent="-457200" algn="l">
              <a:buAutoNum type="arabicPeriod"/>
            </a:pPr>
            <a:r>
              <a:rPr lang="en-CA" dirty="0" smtClean="0"/>
              <a:t>Accessories</a:t>
            </a:r>
          </a:p>
          <a:p>
            <a:pPr marL="457200" indent="-457200" algn="l">
              <a:buAutoNum type="arabicPeriod"/>
            </a:pPr>
            <a:r>
              <a:rPr lang="en-CA" dirty="0" smtClean="0"/>
              <a:t>Myth Busters</a:t>
            </a:r>
          </a:p>
          <a:p>
            <a:pPr marL="457200" indent="-457200" algn="l">
              <a:buAutoNum type="arabicPeriod"/>
            </a:pPr>
            <a:r>
              <a:rPr lang="en-CA" dirty="0" smtClean="0"/>
              <a:t>Q&amp;A</a:t>
            </a:r>
          </a:p>
          <a:p>
            <a:pPr marL="457200" indent="-457200" algn="l">
              <a:buAutoNum type="arabicPeriod"/>
            </a:pPr>
            <a:r>
              <a:rPr lang="en-CA" dirty="0" smtClean="0"/>
              <a:t>Resources</a:t>
            </a:r>
          </a:p>
          <a:p>
            <a:pPr marL="457200" indent="-457200" algn="l">
              <a:buAutoNum type="arabicPeriod"/>
            </a:pPr>
            <a:endParaRPr lang="en-CA" dirty="0" smtClean="0"/>
          </a:p>
          <a:p>
            <a:pPr marL="457200" indent="-457200" algn="l">
              <a:buAutoNum type="arabicPeriod"/>
            </a:pPr>
            <a:endParaRPr lang="en-CA" dirty="0" smtClean="0"/>
          </a:p>
          <a:p>
            <a:pPr marL="457200" indent="-457200" algn="l">
              <a:buAutoNum type="arabicPeriod"/>
            </a:pPr>
            <a:endParaRPr lang="en-CA" dirty="0" smtClean="0"/>
          </a:p>
          <a:p>
            <a:pPr marL="457200" indent="-457200" algn="l">
              <a:buAutoNum type="arabicPeriod"/>
            </a:pPr>
            <a:endParaRPr lang="en-CA" dirty="0" smtClean="0"/>
          </a:p>
          <a:p>
            <a:pPr marL="457200" indent="-457200" algn="l">
              <a:buAutoNum type="arabicPeriod"/>
            </a:pPr>
            <a:endParaRPr lang="en-CA" dirty="0" smtClean="0"/>
          </a:p>
          <a:p>
            <a:pPr marL="457200" indent="-457200" algn="l">
              <a:buAutoNum type="arabicPeriod"/>
            </a:pPr>
            <a:endParaRPr lang="en-CA" dirty="0" smtClean="0"/>
          </a:p>
          <a:p>
            <a:pPr marL="457200" indent="-457200" algn="l">
              <a:buAutoNum type="arabicPeriod"/>
            </a:pP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67" y="5709548"/>
            <a:ext cx="864308" cy="8643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353" y="6034359"/>
            <a:ext cx="1258827" cy="53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10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60173" y="365125"/>
            <a:ext cx="11096368" cy="4302125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CA" sz="4800" dirty="0" smtClean="0"/>
              <a:t>Don’t use your device while it’s charging</a:t>
            </a:r>
            <a:endParaRPr lang="en-CA" sz="48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Myth 3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67" y="5709856"/>
            <a:ext cx="864000" cy="86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353" y="6034359"/>
            <a:ext cx="1258827" cy="53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5690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60173" y="365125"/>
            <a:ext cx="11096368" cy="4302125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CA" sz="4800" dirty="0" smtClean="0"/>
              <a:t>Leaving your device on 24/7</a:t>
            </a:r>
            <a:endParaRPr lang="en-CA" sz="48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Myth 4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67" y="5709856"/>
            <a:ext cx="864000" cy="86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353" y="6034359"/>
            <a:ext cx="1258827" cy="53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3539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Questions &amp; Answers</a:t>
            </a:r>
            <a:endParaRPr lang="en-C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Do you have questions about the technology you use? 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67" y="5709548"/>
            <a:ext cx="864308" cy="8643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353" y="6034359"/>
            <a:ext cx="1258827" cy="53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9162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Thank you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Your </a:t>
            </a:r>
            <a:r>
              <a:rPr lang="en-CA" dirty="0"/>
              <a:t>f</a:t>
            </a:r>
            <a:r>
              <a:rPr lang="en-CA" dirty="0" smtClean="0"/>
              <a:t>eedback is appreciated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67" y="5709856"/>
            <a:ext cx="864000" cy="86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353" y="6034359"/>
            <a:ext cx="1258827" cy="53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96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Terms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Definitions, Examples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37" y="4979235"/>
            <a:ext cx="864308" cy="8643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353" y="6034359"/>
            <a:ext cx="1258827" cy="53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782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8390637"/>
              </p:ext>
            </p:extLst>
          </p:nvPr>
        </p:nvGraphicFramePr>
        <p:xfrm>
          <a:off x="540951" y="785570"/>
          <a:ext cx="10942596" cy="4486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7532">
                  <a:extLst>
                    <a:ext uri="{9D8B030D-6E8A-4147-A177-3AD203B41FA5}">
                      <a16:colId xmlns:a16="http://schemas.microsoft.com/office/drawing/2014/main" val="2370329633"/>
                    </a:ext>
                  </a:extLst>
                </a:gridCol>
                <a:gridCol w="3647532">
                  <a:extLst>
                    <a:ext uri="{9D8B030D-6E8A-4147-A177-3AD203B41FA5}">
                      <a16:colId xmlns:a16="http://schemas.microsoft.com/office/drawing/2014/main" val="1743415815"/>
                    </a:ext>
                  </a:extLst>
                </a:gridCol>
                <a:gridCol w="3647532">
                  <a:extLst>
                    <a:ext uri="{9D8B030D-6E8A-4147-A177-3AD203B41FA5}">
                      <a16:colId xmlns:a16="http://schemas.microsoft.com/office/drawing/2014/main" val="869846044"/>
                    </a:ext>
                  </a:extLst>
                </a:gridCol>
              </a:tblGrid>
              <a:tr h="624964">
                <a:tc>
                  <a:txBody>
                    <a:bodyPr/>
                    <a:lstStyle/>
                    <a:p>
                      <a:pPr algn="ctr"/>
                      <a:r>
                        <a:rPr lang="en-CA" sz="2800" dirty="0" smtClean="0"/>
                        <a:t>Mouse</a:t>
                      </a:r>
                      <a:endParaRPr lang="en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 smtClean="0"/>
                        <a:t>Trackpad</a:t>
                      </a:r>
                      <a:endParaRPr lang="en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 smtClean="0"/>
                        <a:t>Touchscreen</a:t>
                      </a:r>
                      <a:endParaRPr lang="en-C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4207696"/>
                  </a:ext>
                </a:extLst>
              </a:tr>
              <a:tr h="1930842">
                <a:tc>
                  <a:txBody>
                    <a:bodyPr/>
                    <a:lstStyle/>
                    <a:p>
                      <a:r>
                        <a:rPr lang="en-CA" dirty="0" smtClean="0"/>
                        <a:t>A small device that is used with a single</a:t>
                      </a:r>
                      <a:r>
                        <a:rPr lang="en-CA" baseline="0" dirty="0" smtClean="0"/>
                        <a:t> hand to control the position of the cursor on the computer screen. Moving the mouse will move the cursor on your screen. </a:t>
                      </a:r>
                      <a:br>
                        <a:rPr lang="en-CA" baseline="0" dirty="0" smtClean="0"/>
                      </a:b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A small touch sensitive</a:t>
                      </a:r>
                      <a:r>
                        <a:rPr lang="en-CA" baseline="0" dirty="0" smtClean="0"/>
                        <a:t> area on a computer that allows you to control the cursor on the computer screen. Sliding your finger on the trackpad will move the cursor on your screen.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A type of screen that replaces the need to have a cursor and</a:t>
                      </a:r>
                      <a:r>
                        <a:rPr lang="en-CA" baseline="0" dirty="0" smtClean="0"/>
                        <a:t> mouse; allowing you to interact with a device by touching areas on the screen.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4376238"/>
                  </a:ext>
                </a:extLst>
              </a:tr>
              <a:tr h="1930842">
                <a:tc>
                  <a:txBody>
                    <a:bodyPr/>
                    <a:lstStyle/>
                    <a:p>
                      <a:r>
                        <a:rPr lang="en-CA" dirty="0" smtClean="0"/>
                        <a:t>Pressing</a:t>
                      </a:r>
                      <a:r>
                        <a:rPr lang="en-CA" baseline="0" dirty="0" smtClean="0"/>
                        <a:t> and releasing the left-click button on a mouse to select or activate the designated area. For more advanced features or functions, press and release the right-click button.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Sometimes touching and holding your finger in place</a:t>
                      </a:r>
                      <a:r>
                        <a:rPr lang="en-CA" baseline="0" dirty="0" smtClean="0"/>
                        <a:t> for several seconds can activate advanced features. 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8743429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482" y="3433482"/>
            <a:ext cx="1629071" cy="14480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203" y="3863788"/>
            <a:ext cx="1702120" cy="18382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249" y="3497080"/>
            <a:ext cx="1536021" cy="15360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67" y="5709856"/>
            <a:ext cx="864000" cy="864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353" y="6034359"/>
            <a:ext cx="1258827" cy="53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99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Applications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67" y="5709548"/>
            <a:ext cx="864308" cy="8643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353" y="6034359"/>
            <a:ext cx="1258827" cy="53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421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06450" y="1584325"/>
            <a:ext cx="5289550" cy="1325563"/>
          </a:xfrm>
        </p:spPr>
        <p:txBody>
          <a:bodyPr/>
          <a:lstStyle/>
          <a:p>
            <a:pPr algn="ctr"/>
            <a:r>
              <a:rPr lang="en-CA" dirty="0" smtClean="0"/>
              <a:t>Streaming</a:t>
            </a:r>
            <a:endParaRPr lang="en-CA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06450" y="3044825"/>
            <a:ext cx="5289550" cy="2161489"/>
          </a:xfrm>
        </p:spPr>
        <p:txBody>
          <a:bodyPr/>
          <a:lstStyle/>
          <a:p>
            <a:pPr marL="0" indent="0">
              <a:buNone/>
            </a:pPr>
            <a:r>
              <a:rPr lang="en-CA" dirty="0" smtClean="0"/>
              <a:t>Transmitting </a:t>
            </a:r>
            <a:r>
              <a:rPr lang="en-CA" dirty="0"/>
              <a:t>or receiving data over an internet enabled device, especially video and audio material.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34184" y="848497"/>
            <a:ext cx="349284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schemeClr val="bg1"/>
                </a:solidFill>
              </a:rPr>
              <a:t>Did you know? </a:t>
            </a:r>
          </a:p>
          <a:p>
            <a:endParaRPr lang="en-CA" sz="2400" dirty="0">
              <a:solidFill>
                <a:schemeClr val="bg1"/>
              </a:solidFill>
            </a:endParaRPr>
          </a:p>
          <a:p>
            <a:r>
              <a:rPr lang="en-CA" sz="2400" dirty="0" smtClean="0">
                <a:solidFill>
                  <a:schemeClr val="bg1"/>
                </a:solidFill>
              </a:rPr>
              <a:t>You are streaming when you are watching YouTube videos, Facebook videos, Spotify and any other music or video services that use internet. </a:t>
            </a:r>
          </a:p>
          <a:p>
            <a:endParaRPr lang="en-CA" sz="2400" dirty="0">
              <a:solidFill>
                <a:schemeClr val="bg1"/>
              </a:solidFill>
            </a:endParaRPr>
          </a:p>
          <a:p>
            <a:r>
              <a:rPr lang="en-CA" sz="2400" dirty="0">
                <a:solidFill>
                  <a:schemeClr val="bg1"/>
                </a:solidFill>
              </a:rPr>
              <a:t>C</a:t>
            </a:r>
            <a:r>
              <a:rPr lang="en-CA" sz="2400" dirty="0" smtClean="0">
                <a:solidFill>
                  <a:schemeClr val="bg1"/>
                </a:solidFill>
              </a:rPr>
              <a:t>able TV providers also offer TV over the internet, and that is still considered streaming! </a:t>
            </a:r>
            <a:endParaRPr lang="en-CA" sz="24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67" y="5709856"/>
            <a:ext cx="864000" cy="86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353" y="6034359"/>
            <a:ext cx="1258827" cy="53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62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000" y="2257583"/>
            <a:ext cx="4756000" cy="24969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Browsers </a:t>
            </a:r>
            <a:endParaRPr lang="en-CA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13" y="2407120"/>
            <a:ext cx="1961121" cy="1961121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328" y="2332350"/>
            <a:ext cx="2044253" cy="21106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924" y="2169572"/>
            <a:ext cx="2436213" cy="24362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67" y="5709856"/>
            <a:ext cx="864000" cy="864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353" y="6034359"/>
            <a:ext cx="1258827" cy="53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76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79746" y="4543860"/>
            <a:ext cx="1165688" cy="11656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325" y="4543860"/>
            <a:ext cx="1165688" cy="11656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788" y="691979"/>
            <a:ext cx="6950225" cy="30626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69773" y="691979"/>
            <a:ext cx="333632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>
                <a:solidFill>
                  <a:schemeClr val="bg1"/>
                </a:solidFill>
              </a:rPr>
              <a:t>Back Arrow</a:t>
            </a:r>
          </a:p>
          <a:p>
            <a:endParaRPr lang="en-CA" sz="2400" b="1" dirty="0">
              <a:solidFill>
                <a:schemeClr val="bg1"/>
              </a:solidFill>
            </a:endParaRPr>
          </a:p>
          <a:p>
            <a:r>
              <a:rPr lang="en-CA" sz="2400" b="1" dirty="0" smtClean="0">
                <a:solidFill>
                  <a:schemeClr val="bg1"/>
                </a:solidFill>
              </a:rPr>
              <a:t>Reload / Refresh</a:t>
            </a:r>
          </a:p>
          <a:p>
            <a:endParaRPr lang="en-CA" sz="2400" b="1" dirty="0">
              <a:solidFill>
                <a:schemeClr val="bg1"/>
              </a:solidFill>
            </a:endParaRPr>
          </a:p>
          <a:p>
            <a:r>
              <a:rPr lang="en-CA" sz="2400" b="1" dirty="0" smtClean="0">
                <a:solidFill>
                  <a:schemeClr val="bg1"/>
                </a:solidFill>
              </a:rPr>
              <a:t>Home</a:t>
            </a:r>
          </a:p>
          <a:p>
            <a:endParaRPr lang="en-CA" sz="2400" b="1" dirty="0">
              <a:solidFill>
                <a:schemeClr val="bg1"/>
              </a:solidFill>
            </a:endParaRPr>
          </a:p>
          <a:p>
            <a:r>
              <a:rPr lang="en-CA" sz="2400" b="1" dirty="0" smtClean="0">
                <a:solidFill>
                  <a:schemeClr val="bg1"/>
                </a:solidFill>
              </a:rPr>
              <a:t>Magnifying Glass</a:t>
            </a:r>
          </a:p>
          <a:p>
            <a:endParaRPr lang="en-CA" sz="2400" b="1" dirty="0">
              <a:solidFill>
                <a:schemeClr val="bg1"/>
              </a:solidFill>
            </a:endParaRPr>
          </a:p>
          <a:p>
            <a:r>
              <a:rPr lang="en-CA" sz="2400" b="1" dirty="0" smtClean="0">
                <a:solidFill>
                  <a:schemeClr val="bg1"/>
                </a:solidFill>
              </a:rPr>
              <a:t>Minimize</a:t>
            </a:r>
          </a:p>
          <a:p>
            <a:endParaRPr lang="en-CA" sz="2400" b="1" dirty="0">
              <a:solidFill>
                <a:schemeClr val="bg1"/>
              </a:solidFill>
            </a:endParaRPr>
          </a:p>
          <a:p>
            <a:r>
              <a:rPr lang="en-CA" sz="2400" b="1" dirty="0" smtClean="0">
                <a:solidFill>
                  <a:schemeClr val="bg1"/>
                </a:solidFill>
              </a:rPr>
              <a:t>Maximize</a:t>
            </a:r>
          </a:p>
          <a:p>
            <a:endParaRPr lang="en-CA" sz="2400" b="1" dirty="0">
              <a:solidFill>
                <a:schemeClr val="bg1"/>
              </a:solidFill>
            </a:endParaRPr>
          </a:p>
          <a:p>
            <a:r>
              <a:rPr lang="en-CA" sz="2400" b="1" dirty="0" smtClean="0">
                <a:solidFill>
                  <a:schemeClr val="bg1"/>
                </a:solidFill>
              </a:rPr>
              <a:t>Close</a:t>
            </a:r>
          </a:p>
          <a:p>
            <a:endParaRPr lang="en-CA" sz="2400" b="1" dirty="0">
              <a:solidFill>
                <a:schemeClr val="bg1"/>
              </a:solidFill>
            </a:endParaRPr>
          </a:p>
          <a:p>
            <a:r>
              <a:rPr lang="en-CA" sz="2400" b="1" dirty="0" smtClean="0">
                <a:solidFill>
                  <a:schemeClr val="bg1"/>
                </a:solidFill>
              </a:rPr>
              <a:t>New Tab </a:t>
            </a:r>
            <a:endParaRPr lang="en-CA" sz="2400" b="1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67" y="5709548"/>
            <a:ext cx="864308" cy="8643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353" y="6034359"/>
            <a:ext cx="1258827" cy="53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62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2379" y="1690688"/>
            <a:ext cx="5245428" cy="1325563"/>
          </a:xfrm>
        </p:spPr>
        <p:txBody>
          <a:bodyPr>
            <a:normAutofit/>
          </a:bodyPr>
          <a:lstStyle/>
          <a:p>
            <a:pPr algn="ctr"/>
            <a:r>
              <a:rPr lang="en-CA" sz="4800" dirty="0" smtClean="0">
                <a:solidFill>
                  <a:schemeClr val="bg1"/>
                </a:solidFill>
              </a:rPr>
              <a:t>Address Box</a:t>
            </a:r>
            <a:endParaRPr lang="en-CA" sz="4800" dirty="0">
              <a:solidFill>
                <a:schemeClr val="bg1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383" y="1690688"/>
            <a:ext cx="5449865" cy="1489117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382" y="3970638"/>
            <a:ext cx="5449865" cy="887549"/>
          </a:xfrm>
          <a:prstGeom prst="rect">
            <a:avLst/>
          </a:prstGeom>
        </p:spPr>
      </p:pic>
      <p:sp>
        <p:nvSpPr>
          <p:cNvPr id="10" name="Title 4"/>
          <p:cNvSpPr txBox="1">
            <a:spLocks/>
          </p:cNvSpPr>
          <p:nvPr/>
        </p:nvSpPr>
        <p:spPr>
          <a:xfrm>
            <a:off x="82379" y="3751630"/>
            <a:ext cx="524542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4800" dirty="0" smtClean="0">
                <a:solidFill>
                  <a:schemeClr val="bg1"/>
                </a:solidFill>
              </a:rPr>
              <a:t>Web Address</a:t>
            </a:r>
            <a:endParaRPr lang="en-CA" sz="48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67" y="5709548"/>
            <a:ext cx="864308" cy="8643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353" y="6034359"/>
            <a:ext cx="1258827" cy="53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13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RWC Colours">
      <a:dk1>
        <a:srgbClr val="3F2C78"/>
      </a:dk1>
      <a:lt1>
        <a:sysClr val="window" lastClr="FFFFFF"/>
      </a:lt1>
      <a:dk2>
        <a:srgbClr val="363636"/>
      </a:dk2>
      <a:lt2>
        <a:srgbClr val="DDCDE5"/>
      </a:lt2>
      <a:accent1>
        <a:srgbClr val="7030A0"/>
      </a:accent1>
      <a:accent2>
        <a:srgbClr val="D8D8D8"/>
      </a:accent2>
      <a:accent3>
        <a:srgbClr val="00938F"/>
      </a:accent3>
      <a:accent4>
        <a:srgbClr val="FF754C"/>
      </a:accent4>
      <a:accent5>
        <a:srgbClr val="005C81"/>
      </a:accent5>
      <a:accent6>
        <a:srgbClr val="77A523"/>
      </a:accent6>
      <a:hlink>
        <a:srgbClr val="FFFFFF"/>
      </a:hlink>
      <a:folHlink>
        <a:srgbClr val="7030A0"/>
      </a:folHlink>
    </a:clrScheme>
    <a:fontScheme name="RWC Fonts">
      <a:majorFont>
        <a:latin typeface="Helvetica neue"/>
        <a:ea typeface=""/>
        <a:cs typeface=""/>
      </a:majorFont>
      <a:minorFont>
        <a:latin typeface="Helvetica neue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1629877-58AB-4585-B5FA-224C5214440B}" vid="{F92A15AA-3735-4C48-8E1D-174478C243F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 Older Adults Safety Workshop</Template>
  <TotalTime>3625</TotalTime>
  <Words>561</Words>
  <Application>Microsoft Office PowerPoint</Application>
  <PresentationFormat>Widescreen</PresentationFormat>
  <Paragraphs>109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Helvetica neue</vt:lpstr>
      <vt:lpstr>Office Theme</vt:lpstr>
      <vt:lpstr>Digital Literacy</vt:lpstr>
      <vt:lpstr>Topics of Discussion</vt:lpstr>
      <vt:lpstr>Terms</vt:lpstr>
      <vt:lpstr>PowerPoint Presentation</vt:lpstr>
      <vt:lpstr>Applications</vt:lpstr>
      <vt:lpstr>Streaming</vt:lpstr>
      <vt:lpstr>Browsers </vt:lpstr>
      <vt:lpstr>PowerPoint Presentation</vt:lpstr>
      <vt:lpstr>Address Box</vt:lpstr>
      <vt:lpstr>Web Address</vt:lpstr>
      <vt:lpstr>PowerPoint Presentation</vt:lpstr>
      <vt:lpstr>PowerPoint Presentation</vt:lpstr>
      <vt:lpstr>PowerPoint Presentation</vt:lpstr>
      <vt:lpstr>PowerPoint Presentation</vt:lpstr>
      <vt:lpstr>Options</vt:lpstr>
      <vt:lpstr>Menu</vt:lpstr>
      <vt:lpstr>Charger Cube</vt:lpstr>
      <vt:lpstr>Myth 1</vt:lpstr>
      <vt:lpstr>Myth 2</vt:lpstr>
      <vt:lpstr>Myth 3</vt:lpstr>
      <vt:lpstr>Myth 4</vt:lpstr>
      <vt:lpstr>Questions &amp; Answers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Justin</dc:creator>
  <cp:lastModifiedBy>Justin</cp:lastModifiedBy>
  <cp:revision>181</cp:revision>
  <dcterms:created xsi:type="dcterms:W3CDTF">2020-12-30T16:02:00Z</dcterms:created>
  <dcterms:modified xsi:type="dcterms:W3CDTF">2021-01-24T01:57:58Z</dcterms:modified>
</cp:coreProperties>
</file>