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32"/>
  </p:notesMasterIdLst>
  <p:handoutMasterIdLst>
    <p:handoutMasterId r:id="rId33"/>
  </p:handoutMasterIdLst>
  <p:sldIdLst>
    <p:sldId id="540" r:id="rId2"/>
    <p:sldId id="541" r:id="rId3"/>
    <p:sldId id="551" r:id="rId4"/>
    <p:sldId id="562" r:id="rId5"/>
    <p:sldId id="547" r:id="rId6"/>
    <p:sldId id="546" r:id="rId7"/>
    <p:sldId id="555" r:id="rId8"/>
    <p:sldId id="563" r:id="rId9"/>
    <p:sldId id="567" r:id="rId10"/>
    <p:sldId id="568" r:id="rId11"/>
    <p:sldId id="569" r:id="rId12"/>
    <p:sldId id="564" r:id="rId13"/>
    <p:sldId id="570" r:id="rId14"/>
    <p:sldId id="545" r:id="rId15"/>
    <p:sldId id="572" r:id="rId16"/>
    <p:sldId id="575" r:id="rId17"/>
    <p:sldId id="582" r:id="rId18"/>
    <p:sldId id="556" r:id="rId19"/>
    <p:sldId id="561" r:id="rId20"/>
    <p:sldId id="560" r:id="rId21"/>
    <p:sldId id="574" r:id="rId22"/>
    <p:sldId id="577" r:id="rId23"/>
    <p:sldId id="557" r:id="rId24"/>
    <p:sldId id="548" r:id="rId25"/>
    <p:sldId id="549" r:id="rId26"/>
    <p:sldId id="581" r:id="rId27"/>
    <p:sldId id="580" r:id="rId28"/>
    <p:sldId id="554" r:id="rId29"/>
    <p:sldId id="542" r:id="rId30"/>
    <p:sldId id="579" r:id="rId3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82D7F"/>
    <a:srgbClr val="595076"/>
    <a:srgbClr val="FF5050"/>
    <a:srgbClr val="DB1318"/>
    <a:srgbClr val="7D7D7D"/>
    <a:srgbClr val="B6976B"/>
    <a:srgbClr val="6D4835"/>
    <a:srgbClr val="713A1F"/>
    <a:srgbClr val="FFDA51"/>
    <a:srgbClr val="FFF48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816" autoAdjust="0"/>
    <p:restoredTop sz="94704" autoAdjust="0"/>
  </p:normalViewPr>
  <p:slideViewPr>
    <p:cSldViewPr snapToGrid="0">
      <p:cViewPr varScale="1">
        <p:scale>
          <a:sx n="81" d="100"/>
          <a:sy n="81" d="100"/>
        </p:scale>
        <p:origin x="547" y="53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notesViewPr>
    <p:cSldViewPr snapToGrid="0" showGuides="1">
      <p:cViewPr varScale="1">
        <p:scale>
          <a:sx n="86" d="100"/>
          <a:sy n="86" d="100"/>
        </p:scale>
        <p:origin x="2928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D3BAF35-56D9-42E7-98F6-1F6730D3FEE1}" type="datetimeFigureOut">
              <a:rPr lang="en-CA" smtClean="0"/>
              <a:t>2021-01-23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5E7F486-9C67-4E19-89A3-C76E81C27D29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6305090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EA6114C-1780-4DFA-AF83-0E612718D743}" type="datetimeFigureOut">
              <a:rPr lang="en-CA" smtClean="0"/>
              <a:t>2021-01-23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E8DC156-9CF6-4CF5-8796-95E8418FAAFC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1319385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 smtClean="0"/>
              <a:t>https://www.canada.ca/en/public-health/services/diseases/2019-novel-coronavirus-infection/prevention-risks/about-non-medical-masks-face-coverings.html#a1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8DC156-9CF6-4CF5-8796-95E8418FAAFC}" type="slidenum">
              <a:rPr lang="en-CA" smtClean="0"/>
              <a:t>4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30530462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8DC156-9CF6-4CF5-8796-95E8418FAAFC}" type="slidenum">
              <a:rPr lang="en-CA" smtClean="0"/>
              <a:t>6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97043204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8DC156-9CF6-4CF5-8796-95E8418FAAFC}" type="slidenum">
              <a:rPr lang="en-CA" smtClean="0"/>
              <a:t>7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48905202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 smtClean="0"/>
              <a:t>Source: Government</a:t>
            </a:r>
            <a:r>
              <a:rPr lang="en-CA" baseline="0" dirty="0" smtClean="0"/>
              <a:t> of Canada</a:t>
            </a:r>
          </a:p>
          <a:p>
            <a:r>
              <a:rPr lang="en-CA" dirty="0" smtClean="0"/>
              <a:t>https://www.canada.ca/content/dam/hc-sc/documents/services/publications/diseases-and-conditions/covid-19-safely-use-non-medical-mask-face-covering/covid-19-safely-use-non-medical-mask-face-covering-en.pdf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8DC156-9CF6-4CF5-8796-95E8418FAAFC}" type="slidenum">
              <a:rPr lang="en-CA" smtClean="0"/>
              <a:t>8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5360455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 smtClean="0"/>
              <a:t>Source: Government</a:t>
            </a:r>
            <a:r>
              <a:rPr lang="en-CA" baseline="0" dirty="0" smtClean="0"/>
              <a:t> of Canada</a:t>
            </a:r>
          </a:p>
          <a:p>
            <a:r>
              <a:rPr lang="en-CA" dirty="0" smtClean="0"/>
              <a:t>https://www.canada.ca/content/dam/hc-sc/documents/services/publications/diseases-and-conditions/covid-19-safely-use-non-medical-mask-face-covering/covid-19-safely-use-non-medical-mask-face-covering-en.pdf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8DC156-9CF6-4CF5-8796-95E8418FAAFC}" type="slidenum">
              <a:rPr lang="en-CA" smtClean="0"/>
              <a:t>9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49459215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 smtClean="0"/>
              <a:t>Source: Government</a:t>
            </a:r>
            <a:r>
              <a:rPr lang="en-CA" baseline="0" dirty="0" smtClean="0"/>
              <a:t> of Canada</a:t>
            </a:r>
          </a:p>
          <a:p>
            <a:r>
              <a:rPr lang="en-CA" dirty="0" smtClean="0"/>
              <a:t>https://www.canada.ca/content/dam/hc-sc/documents/services/publications/diseases-and-conditions/covid-19-safely-use-non-medical-mask-face-covering/covid-19-safely-use-non-medical-mask-face-covering-en.pdf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8DC156-9CF6-4CF5-8796-95E8418FAAFC}" type="slidenum">
              <a:rPr lang="en-CA" smtClean="0"/>
              <a:t>10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13312502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 smtClean="0"/>
              <a:t>Source: Government</a:t>
            </a:r>
            <a:r>
              <a:rPr lang="en-CA" baseline="0" dirty="0" smtClean="0"/>
              <a:t> of Canada</a:t>
            </a:r>
          </a:p>
          <a:p>
            <a:r>
              <a:rPr lang="en-CA" dirty="0" smtClean="0"/>
              <a:t>https://www.canada.ca/content/dam/hc-sc/documents/services/publications/diseases-and-conditions/covid-19-safely-use-non-medical-mask-face-covering/covid-19-safely-use-non-medical-mask-face-covering-en.pdf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8DC156-9CF6-4CF5-8796-95E8418FAAFC}" type="slidenum">
              <a:rPr lang="en-CA" smtClean="0"/>
              <a:t>11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03120561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 smtClean="0"/>
              <a:t>Source: Government</a:t>
            </a:r>
            <a:r>
              <a:rPr lang="en-CA" baseline="0" dirty="0" smtClean="0"/>
              <a:t> of Canada</a:t>
            </a:r>
          </a:p>
          <a:p>
            <a:r>
              <a:rPr lang="en-CA" dirty="0" smtClean="0"/>
              <a:t>https://www.canada.ca/content/dam/hc-sc/documents/services/publications/diseases-and-conditions/covid-19-safely-use-non-medical-mask-face-covering/covid-19-safely-use-non-medical-mask-face-covering-en.pdf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8DC156-9CF6-4CF5-8796-95E8418FAAFC}" type="slidenum">
              <a:rPr lang="en-CA" smtClean="0"/>
              <a:t>12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79425769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 smtClean="0"/>
              <a:t>Source: Government</a:t>
            </a:r>
            <a:r>
              <a:rPr lang="en-CA" baseline="0" dirty="0" smtClean="0"/>
              <a:t> of Canada</a:t>
            </a:r>
          </a:p>
          <a:p>
            <a:r>
              <a:rPr lang="en-CA" dirty="0" smtClean="0"/>
              <a:t>https://www.canada.ca/content/dam/hc-sc/documents/services/publications/diseases-and-conditions/covid-19-safely-use-non-medical-mask-face-covering/covid-19-safely-use-non-medical-mask-face-covering-en.pdf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8DC156-9CF6-4CF5-8796-95E8418FAAFC}" type="slidenum">
              <a:rPr lang="en-CA" smtClean="0"/>
              <a:t>13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9306357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573882" y="428626"/>
            <a:ext cx="9264298" cy="1400176"/>
          </a:xfrm>
        </p:spPr>
        <p:txBody>
          <a:bodyPr anchor="t">
            <a:noAutofit/>
          </a:bodyPr>
          <a:lstStyle>
            <a:lvl1pPr algn="ctr">
              <a:defRPr sz="5000"/>
            </a:lvl1pPr>
          </a:lstStyle>
          <a:p>
            <a:r>
              <a:rPr lang="en-US" dirty="0" smtClean="0"/>
              <a:t>CLICK TO EDIT MASTER TITLE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72838" y="1912892"/>
            <a:ext cx="9266386" cy="666749"/>
          </a:xfrm>
        </p:spPr>
        <p:txBody>
          <a:bodyPr/>
          <a:lstStyle>
            <a:lvl1pPr marL="0" indent="0" algn="ctr">
              <a:buNone/>
              <a:tabLst/>
              <a:defRPr sz="2400" b="1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0" hasCustomPrompt="1"/>
          </p:nvPr>
        </p:nvSpPr>
        <p:spPr>
          <a:xfrm>
            <a:off x="2573882" y="6425383"/>
            <a:ext cx="9264299" cy="344535"/>
          </a:xfrm>
        </p:spPr>
        <p:txBody>
          <a:bodyPr>
            <a:normAutofit/>
          </a:bodyPr>
          <a:lstStyle>
            <a:lvl1pPr marL="0" indent="0" algn="ctr">
              <a:buNone/>
              <a:defRPr sz="120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pPr lvl="0"/>
            <a:r>
              <a:rPr lang="en-CA" dirty="0" smtClean="0"/>
              <a:t>Author’s name</a:t>
            </a:r>
            <a:endParaRPr lang="en-CA" dirty="0"/>
          </a:p>
        </p:txBody>
      </p:sp>
      <p:sp>
        <p:nvSpPr>
          <p:cNvPr id="5" name="Rectangle 4"/>
          <p:cNvSpPr/>
          <p:nvPr userDrawn="1"/>
        </p:nvSpPr>
        <p:spPr>
          <a:xfrm rot="10800000">
            <a:off x="-3" y="0"/>
            <a:ext cx="2237877" cy="6858000"/>
          </a:xfrm>
          <a:prstGeom prst="rect">
            <a:avLst/>
          </a:prstGeom>
          <a:gradFill>
            <a:gsLst>
              <a:gs pos="0">
                <a:schemeClr val="tx1"/>
              </a:gs>
              <a:gs pos="85000">
                <a:srgbClr val="5C2E90"/>
              </a:gs>
              <a:gs pos="100000">
                <a:schemeClr val="accent1"/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CA" sz="180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2186" y="2788666"/>
            <a:ext cx="3427691" cy="34276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5601426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orient="horz" pos="346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ft Slant Lef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lowchart: Manual Input 5"/>
          <p:cNvSpPr/>
          <p:nvPr userDrawn="1"/>
        </p:nvSpPr>
        <p:spPr>
          <a:xfrm rot="5400000">
            <a:off x="-268833" y="268833"/>
            <a:ext cx="6859444" cy="6321779"/>
          </a:xfrm>
          <a:prstGeom prst="flowChartManualInput">
            <a:avLst/>
          </a:prstGeom>
          <a:gradFill>
            <a:gsLst>
              <a:gs pos="0">
                <a:schemeClr val="tx1"/>
              </a:gs>
              <a:gs pos="85000">
                <a:srgbClr val="5C2E90"/>
              </a:gs>
              <a:gs pos="100000">
                <a:schemeClr val="accent1"/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CA"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12383" y="365125"/>
            <a:ext cx="5245428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lang="en-CA" sz="1200" kern="120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fld id="{22C3487C-7BB5-463F-A195-166398F41E32}" type="datetime4">
              <a:rPr lang="en-CA" smtClean="0"/>
              <a:pPr/>
              <a:t>January 23, 2021</a:t>
            </a:fld>
            <a:r>
              <a:rPr lang="en-CA" dirty="0" smtClean="0"/>
              <a:t>   </a:t>
            </a:r>
            <a:endParaRPr lang="en-CA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838200" y="6356349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CA" dirty="0" smtClean="0"/>
              <a:t>© </a:t>
            </a:r>
            <a:r>
              <a:rPr lang="en-CA" dirty="0" err="1" smtClean="0"/>
              <a:t>Rexdale</a:t>
            </a:r>
            <a:r>
              <a:rPr lang="en-CA" dirty="0" smtClean="0"/>
              <a:t> Women’s Centre 2020</a:t>
            </a:r>
            <a:endParaRPr lang="en-CA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lang="en-CA" sz="1200" kern="120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fld id="{8C9C00A9-EEEE-48CD-B582-D0F79ED1C1E0}" type="slidenum">
              <a:rPr lang="en-CA" smtClean="0"/>
              <a:pPr/>
              <a:t>‹#›</a:t>
            </a:fld>
            <a:endParaRPr lang="en-CA" dirty="0"/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818478" y="260350"/>
            <a:ext cx="4367133" cy="5916613"/>
          </a:xfrm>
        </p:spPr>
        <p:txBody>
          <a:bodyPr anchor="ctr"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50328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ight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 rot="10800000">
            <a:off x="5772150" y="0"/>
            <a:ext cx="6419850" cy="6858000"/>
          </a:xfrm>
          <a:prstGeom prst="rect">
            <a:avLst/>
          </a:prstGeom>
          <a:gradFill>
            <a:gsLst>
              <a:gs pos="0">
                <a:schemeClr val="tx1"/>
              </a:gs>
              <a:gs pos="85000">
                <a:srgbClr val="5C2E90"/>
              </a:gs>
              <a:gs pos="100000">
                <a:schemeClr val="accent1"/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CA"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6450" y="365125"/>
            <a:ext cx="4765675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C3487C-7BB5-463F-A195-166398F41E32}" type="datetime4">
              <a:rPr lang="en-CA" smtClean="0">
                <a:solidFill>
                  <a:schemeClr val="bg1">
                    <a:lumMod val="95000"/>
                  </a:schemeClr>
                </a:solidFill>
              </a:rPr>
              <a:pPr/>
              <a:t>January 23, 2021</a:t>
            </a:fld>
            <a:r>
              <a:rPr lang="en-CA" dirty="0" smtClean="0"/>
              <a:t>   </a:t>
            </a:r>
            <a:endParaRPr lang="en-CA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838200" y="6356349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CA" smtClean="0"/>
              <a:t>© Rexdale Women’s Centre 2020</a:t>
            </a:r>
            <a:endParaRPr lang="en-CA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fld id="{8C9C00A9-EEEE-48CD-B582-D0F79ED1C1E0}" type="slidenum">
              <a:rPr lang="en-CA" smtClean="0"/>
              <a:pPr/>
              <a:t>‹#›</a:t>
            </a:fld>
            <a:endParaRPr lang="en-CA" dirty="0"/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806450" y="1825625"/>
            <a:ext cx="4765675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37002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ft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 rot="10800000">
            <a:off x="0" y="0"/>
            <a:ext cx="6419850" cy="6858000"/>
          </a:xfrm>
          <a:prstGeom prst="rect">
            <a:avLst/>
          </a:prstGeom>
          <a:gradFill>
            <a:gsLst>
              <a:gs pos="0">
                <a:schemeClr val="tx1"/>
              </a:gs>
              <a:gs pos="85000">
                <a:srgbClr val="5C2E90"/>
              </a:gs>
              <a:gs pos="100000">
                <a:schemeClr val="accent1"/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CA"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19875" y="365125"/>
            <a:ext cx="4752974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lang="en-CA" sz="1200" kern="120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fld id="{22C3487C-7BB5-463F-A195-166398F41E32}" type="datetime4">
              <a:rPr lang="en-CA" smtClean="0"/>
              <a:pPr/>
              <a:t>January 23, 2021</a:t>
            </a:fld>
            <a:r>
              <a:rPr lang="en-CA" dirty="0" smtClean="0"/>
              <a:t>   </a:t>
            </a:r>
            <a:endParaRPr lang="en-CA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838200" y="6356349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CA" dirty="0" smtClean="0"/>
              <a:t>© </a:t>
            </a:r>
            <a:r>
              <a:rPr lang="en-CA" dirty="0" err="1" smtClean="0"/>
              <a:t>Rexdale</a:t>
            </a:r>
            <a:r>
              <a:rPr lang="en-CA" dirty="0" smtClean="0"/>
              <a:t> Women’s Centre 2020</a:t>
            </a:r>
            <a:endParaRPr lang="en-CA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lang="en-CA" sz="1200" kern="120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fld id="{8C9C00A9-EEEE-48CD-B582-D0F79ED1C1E0}" type="slidenum">
              <a:rPr lang="en-CA" smtClean="0"/>
              <a:pPr/>
              <a:t>‹#›</a:t>
            </a:fld>
            <a:endParaRPr lang="en-CA" dirty="0"/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6619874" y="1825625"/>
            <a:ext cx="4754479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70086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ight Box Righ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 rot="10800000">
            <a:off x="5772150" y="0"/>
            <a:ext cx="6419850" cy="6858000"/>
          </a:xfrm>
          <a:prstGeom prst="rect">
            <a:avLst/>
          </a:prstGeom>
          <a:gradFill>
            <a:gsLst>
              <a:gs pos="0">
                <a:schemeClr val="tx1"/>
              </a:gs>
              <a:gs pos="85000">
                <a:srgbClr val="5C2E90"/>
              </a:gs>
              <a:gs pos="100000">
                <a:schemeClr val="accent1"/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CA"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6450" y="365125"/>
            <a:ext cx="4765675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C3487C-7BB5-463F-A195-166398F41E32}" type="datetime4">
              <a:rPr lang="en-CA" smtClean="0">
                <a:solidFill>
                  <a:schemeClr val="bg1">
                    <a:lumMod val="95000"/>
                  </a:schemeClr>
                </a:solidFill>
              </a:rPr>
              <a:pPr/>
              <a:t>January 23, 2021</a:t>
            </a:fld>
            <a:r>
              <a:rPr lang="en-CA" dirty="0" smtClean="0"/>
              <a:t>   </a:t>
            </a:r>
            <a:endParaRPr lang="en-CA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838200" y="6356349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CA" smtClean="0"/>
              <a:t>© Rexdale Women’s Centre 2020</a:t>
            </a:r>
            <a:endParaRPr lang="en-CA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fld id="{8C9C00A9-EEEE-48CD-B582-D0F79ED1C1E0}" type="slidenum">
              <a:rPr lang="en-CA" smtClean="0"/>
              <a:pPr/>
              <a:t>‹#›</a:t>
            </a:fld>
            <a:endParaRPr lang="en-CA" dirty="0"/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6096000" y="260350"/>
            <a:ext cx="5281200" cy="6048375"/>
          </a:xfrm>
        </p:spPr>
        <p:txBody>
          <a:bodyPr anchor="ctr"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98984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ft Box Lef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 rot="10800000">
            <a:off x="0" y="0"/>
            <a:ext cx="6419850" cy="6858000"/>
          </a:xfrm>
          <a:prstGeom prst="rect">
            <a:avLst/>
          </a:prstGeom>
          <a:gradFill>
            <a:gsLst>
              <a:gs pos="0">
                <a:schemeClr val="tx1"/>
              </a:gs>
              <a:gs pos="85000">
                <a:srgbClr val="5C2E90"/>
              </a:gs>
              <a:gs pos="100000">
                <a:schemeClr val="accent1"/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CA"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19875" y="365125"/>
            <a:ext cx="4737936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lang="en-CA" sz="1200" kern="120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fld id="{22C3487C-7BB5-463F-A195-166398F41E32}" type="datetime4">
              <a:rPr lang="en-CA" smtClean="0"/>
              <a:pPr/>
              <a:t>January 23, 2021</a:t>
            </a:fld>
            <a:r>
              <a:rPr lang="en-CA" dirty="0" smtClean="0"/>
              <a:t>   </a:t>
            </a:r>
            <a:endParaRPr lang="en-CA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838200" y="6356349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CA" dirty="0" smtClean="0"/>
              <a:t>© </a:t>
            </a:r>
            <a:r>
              <a:rPr lang="en-CA" dirty="0" err="1" smtClean="0"/>
              <a:t>Rexdale</a:t>
            </a:r>
            <a:r>
              <a:rPr lang="en-CA" dirty="0" smtClean="0"/>
              <a:t> Women’s Centre 2020</a:t>
            </a:r>
            <a:endParaRPr lang="en-CA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lang="en-CA" sz="1200" kern="120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fld id="{8C9C00A9-EEEE-48CD-B582-D0F79ED1C1E0}" type="slidenum">
              <a:rPr lang="en-CA" smtClean="0"/>
              <a:pPr/>
              <a:t>‹#›</a:t>
            </a:fld>
            <a:endParaRPr lang="en-CA" dirty="0"/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818478" y="260350"/>
            <a:ext cx="5277522" cy="5916613"/>
          </a:xfrm>
        </p:spPr>
        <p:txBody>
          <a:bodyPr anchor="ctr"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07167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 rot="10800000">
            <a:off x="0" y="890587"/>
            <a:ext cx="12192003" cy="5076825"/>
          </a:xfrm>
          <a:prstGeom prst="rect">
            <a:avLst/>
          </a:prstGeom>
          <a:gradFill>
            <a:gsLst>
              <a:gs pos="0">
                <a:schemeClr val="tx1"/>
              </a:gs>
              <a:gs pos="85000">
                <a:srgbClr val="5C2E90"/>
              </a:gs>
              <a:gs pos="100000">
                <a:schemeClr val="accent1"/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CA" sz="1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6450" y="2002630"/>
            <a:ext cx="10547350" cy="2852737"/>
          </a:xfrm>
        </p:spPr>
        <p:txBody>
          <a:bodyPr anchor="ctr"/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4388" y="4467224"/>
            <a:ext cx="10563225" cy="1500187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>
                    <a:lumMod val="9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97914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6450" y="2002630"/>
            <a:ext cx="10547350" cy="2852737"/>
          </a:xfrm>
        </p:spPr>
        <p:txBody>
          <a:bodyPr anchor="ctr"/>
          <a:lstStyle>
            <a:lvl1pPr algn="ctr">
              <a:defRPr sz="600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4388" y="4467224"/>
            <a:ext cx="10563225" cy="1500187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accent2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142799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Full Pur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 rot="10800000">
            <a:off x="-2" y="0"/>
            <a:ext cx="12192003" cy="6858000"/>
          </a:xfrm>
          <a:prstGeom prst="rect">
            <a:avLst/>
          </a:prstGeom>
          <a:gradFill>
            <a:gsLst>
              <a:gs pos="0">
                <a:schemeClr val="tx1"/>
              </a:gs>
              <a:gs pos="85000">
                <a:srgbClr val="5C2E90"/>
              </a:gs>
              <a:gs pos="100000">
                <a:schemeClr val="accent1"/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CA" sz="1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6450" y="2002630"/>
            <a:ext cx="10547350" cy="2852737"/>
          </a:xfrm>
        </p:spPr>
        <p:txBody>
          <a:bodyPr anchor="ctr"/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4388" y="4467224"/>
            <a:ext cx="10563225" cy="1500187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>
                    <a:lumMod val="9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087189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op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 rot="10800000">
            <a:off x="0" y="0"/>
            <a:ext cx="12192003" cy="5076825"/>
          </a:xfrm>
          <a:prstGeom prst="rect">
            <a:avLst/>
          </a:prstGeom>
          <a:gradFill>
            <a:gsLst>
              <a:gs pos="0">
                <a:schemeClr val="tx1"/>
              </a:gs>
              <a:gs pos="85000">
                <a:srgbClr val="5C2E90"/>
              </a:gs>
              <a:gs pos="100000">
                <a:schemeClr val="accent1"/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CA" sz="10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06450" y="365125"/>
            <a:ext cx="10547350" cy="4302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6449" y="5089526"/>
            <a:ext cx="10563225" cy="12192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C3487C-7BB5-463F-A195-166398F41E32}" type="datetime4">
              <a:rPr lang="en-CA" smtClean="0"/>
              <a:t>January 23, 2021</a:t>
            </a:fld>
            <a:r>
              <a:rPr lang="en-CA" dirty="0" smtClean="0"/>
              <a:t>   </a:t>
            </a:r>
            <a:endParaRPr lang="en-C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8200" y="6356349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CA" smtClean="0"/>
              <a:t>© Rexdale Women’s Centre 2020</a:t>
            </a:r>
            <a:endParaRPr lang="en-C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9C00A9-EEEE-48CD-B582-D0F79ED1C1E0}" type="slidenum">
              <a:rPr lang="en-CA" smtClean="0"/>
              <a:pPr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730703012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C3487C-7BB5-463F-A195-166398F41E32}" type="datetime4">
              <a:rPr lang="en-CA" smtClean="0"/>
              <a:t>January 23, 2021</a:t>
            </a:fld>
            <a:r>
              <a:rPr lang="en-CA" smtClean="0"/>
              <a:t>   </a:t>
            </a:r>
            <a:endParaRPr lang="en-CA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38200" y="6356349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CA" smtClean="0"/>
              <a:t>© Rexdale Women’s Centre 2020</a:t>
            </a:r>
            <a:endParaRPr lang="en-CA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9C00A9-EEEE-48CD-B582-D0F79ED1C1E0}" type="slidenum">
              <a:rPr lang="en-CA" smtClean="0"/>
              <a:pPr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511333607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No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573882" y="428626"/>
            <a:ext cx="9264298" cy="1400176"/>
          </a:xfrm>
        </p:spPr>
        <p:txBody>
          <a:bodyPr anchor="t">
            <a:noAutofit/>
          </a:bodyPr>
          <a:lstStyle>
            <a:lvl1pPr algn="ctr">
              <a:defRPr sz="5000"/>
            </a:lvl1pPr>
          </a:lstStyle>
          <a:p>
            <a:r>
              <a:rPr lang="en-US" dirty="0" smtClean="0"/>
              <a:t>CLICK TO EDIT MASTER TITLE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72838" y="1912892"/>
            <a:ext cx="9266386" cy="666749"/>
          </a:xfrm>
        </p:spPr>
        <p:txBody>
          <a:bodyPr/>
          <a:lstStyle>
            <a:lvl1pPr marL="0" indent="0" algn="ctr">
              <a:buNone/>
              <a:tabLst/>
              <a:defRPr sz="2400" b="1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0" hasCustomPrompt="1"/>
          </p:nvPr>
        </p:nvSpPr>
        <p:spPr>
          <a:xfrm>
            <a:off x="2573882" y="6425383"/>
            <a:ext cx="9264299" cy="344535"/>
          </a:xfrm>
        </p:spPr>
        <p:txBody>
          <a:bodyPr>
            <a:normAutofit/>
          </a:bodyPr>
          <a:lstStyle>
            <a:lvl1pPr marL="0" indent="0" algn="ctr">
              <a:buNone/>
              <a:defRPr sz="120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pPr lvl="0"/>
            <a:r>
              <a:rPr lang="en-CA" dirty="0" smtClean="0"/>
              <a:t>Author’s name</a:t>
            </a:r>
            <a:endParaRPr lang="en-CA" dirty="0"/>
          </a:p>
        </p:txBody>
      </p:sp>
      <p:sp>
        <p:nvSpPr>
          <p:cNvPr id="5" name="Rectangle 4"/>
          <p:cNvSpPr/>
          <p:nvPr userDrawn="1"/>
        </p:nvSpPr>
        <p:spPr>
          <a:xfrm rot="10800000">
            <a:off x="-3" y="0"/>
            <a:ext cx="2237877" cy="6858000"/>
          </a:xfrm>
          <a:prstGeom prst="rect">
            <a:avLst/>
          </a:prstGeom>
          <a:gradFill>
            <a:gsLst>
              <a:gs pos="0">
                <a:schemeClr val="tx1"/>
              </a:gs>
              <a:gs pos="85000">
                <a:srgbClr val="5C2E90"/>
              </a:gs>
              <a:gs pos="100000">
                <a:schemeClr val="accent1"/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CA" sz="1800"/>
          </a:p>
        </p:txBody>
      </p:sp>
    </p:spTree>
    <p:extLst>
      <p:ext uri="{BB962C8B-B14F-4D97-AF65-F5344CB8AC3E}">
        <p14:creationId xmlns:p14="http://schemas.microsoft.com/office/powerpoint/2010/main" val="2583660107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orient="horz" pos="346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213DC5-C8B9-4395-93BC-EB4D5E5FF45E}" type="datetime4">
              <a:rPr lang="en-CA" smtClean="0"/>
              <a:t>January 23, 2021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838200" y="6356349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CA" smtClean="0"/>
              <a:t>© Rexdale Women’s Centre 2020</a:t>
            </a:r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9C00A9-EEEE-48CD-B582-D0F79ED1C1E0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3855366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D477D8-5338-4BDE-BF67-0D5E685CF415}" type="datetime4">
              <a:rPr lang="en-CA" smtClean="0"/>
              <a:t>January 23, 2021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838200" y="6356349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CA" smtClean="0"/>
              <a:t>© Rexdale Women’s Centre 2020</a:t>
            </a:r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9C00A9-EEEE-48CD-B582-D0F79ED1C1E0}" type="slidenum">
              <a:rPr lang="en-CA" smtClean="0"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973328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C3487C-7BB5-463F-A195-166398F41E32}" type="datetime4">
              <a:rPr lang="en-CA" smtClean="0"/>
              <a:t>January 23, 2021</a:t>
            </a:fld>
            <a:r>
              <a:rPr lang="en-CA" smtClean="0"/>
              <a:t>   </a:t>
            </a:r>
            <a:endParaRPr lang="en-CA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838200" y="6356349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CA" smtClean="0"/>
              <a:t>© Rexdale Women’s Centre 2020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9C00A9-EEEE-48CD-B582-D0F79ED1C1E0}" type="slidenum">
              <a:rPr lang="en-CA" smtClean="0"/>
              <a:pPr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7561241"/>
      </p:ext>
    </p:extLst>
  </p:cSld>
  <p:clrMapOvr>
    <a:masterClrMapping/>
  </p:clrMapOvr>
  <p:hf hdr="0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33B1D2-0CFB-479B-B316-14CFCA53526A}" type="datetime4">
              <a:rPr lang="en-CA" smtClean="0"/>
              <a:t>January 23, 2021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38200" y="6356349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CA" smtClean="0"/>
              <a:t>© Rexdale Women’s Centre 2020</a:t>
            </a:r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9C00A9-EEEE-48CD-B582-D0F79ED1C1E0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63535329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041508-B4F2-4B28-A86E-F7ABDD1E0EF2}" type="datetime4">
              <a:rPr lang="en-CA" smtClean="0"/>
              <a:t>January 23, 2021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38200" y="6356349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CA" smtClean="0"/>
              <a:t>© Rexdale Women’s Centre 2020</a:t>
            </a:r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9C00A9-EEEE-48CD-B582-D0F79ED1C1E0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25275501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9863C2-BE55-4768-8A80-399990EB95D4}" type="datetime4">
              <a:rPr lang="en-CA" smtClean="0"/>
              <a:t>January 23, 2021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8200" y="6356349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CA" smtClean="0"/>
              <a:t>© Rexdale Women’s Centre 2020</a:t>
            </a:r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9C00A9-EEEE-48CD-B582-D0F79ED1C1E0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18144284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B5BFD3-4F8C-4270-A65C-69AAF34F6F82}" type="datetime4">
              <a:rPr lang="en-CA" smtClean="0"/>
              <a:t>January 23, 2021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8200" y="6356349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CA" smtClean="0"/>
              <a:t>© Rexdale Women’s Centre 2020</a:t>
            </a:r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9C00A9-EEEE-48CD-B582-D0F79ED1C1E0}" type="slidenum">
              <a:rPr lang="en-CA" smtClean="0"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76815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eft Ba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 rot="10800000">
            <a:off x="-3" y="0"/>
            <a:ext cx="2237877" cy="6858000"/>
          </a:xfrm>
          <a:prstGeom prst="rect">
            <a:avLst/>
          </a:prstGeom>
          <a:gradFill>
            <a:gsLst>
              <a:gs pos="0">
                <a:schemeClr val="tx1"/>
              </a:gs>
              <a:gs pos="85000">
                <a:srgbClr val="5C2E90"/>
              </a:gs>
              <a:gs pos="100000">
                <a:schemeClr val="accent1"/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CA" sz="180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C3487C-7BB5-463F-A195-166398F41E32}" type="datetime4">
              <a:rPr lang="en-CA" smtClean="0"/>
              <a:pPr/>
              <a:t>January 23, 2021</a:t>
            </a:fld>
            <a:r>
              <a:rPr lang="en-CA" smtClean="0"/>
              <a:t>   </a:t>
            </a:r>
            <a:endParaRPr lang="en-CA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2572837" y="6356349"/>
            <a:ext cx="4389937" cy="365125"/>
          </a:xfrm>
          <a:prstGeom prst="rect">
            <a:avLst/>
          </a:prstGeom>
        </p:spPr>
        <p:txBody>
          <a:bodyPr/>
          <a:lstStyle/>
          <a:p>
            <a:r>
              <a:rPr lang="en-CA" dirty="0" smtClean="0"/>
              <a:t>© </a:t>
            </a:r>
            <a:r>
              <a:rPr lang="en-CA" dirty="0" err="1" smtClean="0"/>
              <a:t>Rexdale</a:t>
            </a:r>
            <a:r>
              <a:rPr lang="en-CA" dirty="0" smtClean="0"/>
              <a:t> Women’s Centre 2020</a:t>
            </a:r>
            <a:endParaRPr lang="en-CA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9C00A9-EEEE-48CD-B582-D0F79ED1C1E0}" type="slidenum">
              <a:rPr lang="en-CA" smtClean="0"/>
              <a:pPr/>
              <a:t>‹#›</a:t>
            </a:fld>
            <a:endParaRPr lang="en-CA" dirty="0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2572838" y="365125"/>
            <a:ext cx="8796837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2572838" y="1825625"/>
            <a:ext cx="8796837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8566393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orient="horz" pos="346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ight Ba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654842" y="6356350"/>
            <a:ext cx="2743200" cy="365125"/>
          </a:xfrm>
        </p:spPr>
        <p:txBody>
          <a:bodyPr/>
          <a:lstStyle/>
          <a:p>
            <a:fld id="{22C3487C-7BB5-463F-A195-166398F41E32}" type="datetime4">
              <a:rPr lang="en-CA" smtClean="0"/>
              <a:pPr/>
              <a:t>January 23, 2021</a:t>
            </a:fld>
            <a:r>
              <a:rPr lang="en-CA" smtClean="0"/>
              <a:t>   </a:t>
            </a:r>
            <a:endParaRPr lang="en-CA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820237" y="6356349"/>
            <a:ext cx="4389937" cy="365125"/>
          </a:xfrm>
          <a:prstGeom prst="rect">
            <a:avLst/>
          </a:prstGeom>
        </p:spPr>
        <p:txBody>
          <a:bodyPr/>
          <a:lstStyle/>
          <a:p>
            <a:r>
              <a:rPr lang="en-CA" dirty="0" smtClean="0"/>
              <a:t>© </a:t>
            </a:r>
            <a:r>
              <a:rPr lang="en-CA" dirty="0" err="1" smtClean="0"/>
              <a:t>Rexdale</a:t>
            </a:r>
            <a:r>
              <a:rPr lang="en-CA" dirty="0" smtClean="0"/>
              <a:t> Women’s Centre 2020</a:t>
            </a:r>
            <a:endParaRPr lang="en-CA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8558462" y="6356350"/>
            <a:ext cx="1042737" cy="365125"/>
          </a:xfrm>
        </p:spPr>
        <p:txBody>
          <a:bodyPr/>
          <a:lstStyle/>
          <a:p>
            <a:fld id="{8C9C00A9-EEEE-48CD-B582-D0F79ED1C1E0}" type="slidenum">
              <a:rPr lang="en-CA" smtClean="0"/>
              <a:pPr/>
              <a:t>‹#›</a:t>
            </a:fld>
            <a:endParaRPr lang="en-CA" dirty="0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820238" y="365125"/>
            <a:ext cx="8796837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820238" y="1825625"/>
            <a:ext cx="8796837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Rectangle 8"/>
          <p:cNvSpPr/>
          <p:nvPr userDrawn="1"/>
        </p:nvSpPr>
        <p:spPr>
          <a:xfrm rot="10800000">
            <a:off x="9954123" y="0"/>
            <a:ext cx="2237877" cy="6858000"/>
          </a:xfrm>
          <a:prstGeom prst="rect">
            <a:avLst/>
          </a:prstGeom>
          <a:gradFill>
            <a:gsLst>
              <a:gs pos="0">
                <a:schemeClr val="tx1"/>
              </a:gs>
              <a:gs pos="85000">
                <a:srgbClr val="5C2E90"/>
              </a:gs>
              <a:gs pos="100000">
                <a:schemeClr val="accent1"/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CA" sz="1800"/>
          </a:p>
        </p:txBody>
      </p:sp>
    </p:spTree>
    <p:extLst>
      <p:ext uri="{BB962C8B-B14F-4D97-AF65-F5344CB8AC3E}">
        <p14:creationId xmlns:p14="http://schemas.microsoft.com/office/powerpoint/2010/main" val="2073813396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orient="horz" pos="346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C3487C-7BB5-463F-A195-166398F41E32}" type="datetime4">
              <a:rPr lang="en-CA" smtClean="0"/>
              <a:t>January 23, 2021</a:t>
            </a:fld>
            <a:r>
              <a:rPr lang="en-CA" dirty="0" smtClean="0"/>
              <a:t>   </a:t>
            </a:r>
            <a:endParaRPr lang="en-C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8200" y="6356349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CA" smtClean="0"/>
              <a:t>© Rexdale Women’s Centre 2020</a:t>
            </a:r>
            <a:endParaRPr lang="en-C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9C00A9-EEEE-48CD-B582-D0F79ED1C1E0}" type="slidenum">
              <a:rPr lang="en-CA" smtClean="0"/>
              <a:pPr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417957479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 Colou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 rot="10800000">
            <a:off x="-2" y="0"/>
            <a:ext cx="12192003" cy="6858000"/>
          </a:xfrm>
          <a:prstGeom prst="rect">
            <a:avLst/>
          </a:prstGeom>
          <a:gradFill>
            <a:gsLst>
              <a:gs pos="0">
                <a:schemeClr val="tx1"/>
              </a:gs>
              <a:gs pos="85000">
                <a:srgbClr val="5C2E90"/>
              </a:gs>
              <a:gs pos="100000">
                <a:schemeClr val="accent1"/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CA" sz="100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2C3487C-7BB5-463F-A195-166398F41E32}" type="datetime4">
              <a:rPr lang="en-CA" smtClean="0"/>
              <a:pPr/>
              <a:t>January 23, 2021</a:t>
            </a:fld>
            <a:r>
              <a:rPr lang="en-CA" smtClean="0"/>
              <a:t>   </a:t>
            </a:r>
            <a:endParaRPr lang="en-C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8200" y="6356349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CA" smtClean="0"/>
              <a:t>© Rexdale Women’s Centre 2020</a:t>
            </a:r>
            <a:endParaRPr lang="en-C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C9C00A9-EEEE-48CD-B582-D0F79ED1C1E0}" type="slidenum">
              <a:rPr lang="en-CA" smtClean="0"/>
              <a:pPr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720993123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ight Sla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lowchart: Manual Input 5"/>
          <p:cNvSpPr/>
          <p:nvPr userDrawn="1"/>
        </p:nvSpPr>
        <p:spPr>
          <a:xfrm rot="16200000" flipH="1">
            <a:off x="5601390" y="267392"/>
            <a:ext cx="6859444" cy="6321779"/>
          </a:xfrm>
          <a:prstGeom prst="flowChartManualInput">
            <a:avLst/>
          </a:prstGeom>
          <a:gradFill>
            <a:gsLst>
              <a:gs pos="0">
                <a:schemeClr val="tx1"/>
              </a:gs>
              <a:gs pos="85000">
                <a:srgbClr val="5C2E90"/>
              </a:gs>
              <a:gs pos="100000">
                <a:schemeClr val="accent1"/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CA"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6450" y="365125"/>
            <a:ext cx="528955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C3487C-7BB5-463F-A195-166398F41E32}" type="datetime4">
              <a:rPr lang="en-CA" smtClean="0">
                <a:solidFill>
                  <a:schemeClr val="bg1">
                    <a:lumMod val="95000"/>
                  </a:schemeClr>
                </a:solidFill>
              </a:rPr>
              <a:pPr/>
              <a:t>January 23, 2021</a:t>
            </a:fld>
            <a:r>
              <a:rPr lang="en-CA" dirty="0" smtClean="0"/>
              <a:t>   </a:t>
            </a:r>
            <a:endParaRPr lang="en-CA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838200" y="6356349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CA" smtClean="0"/>
              <a:t>© Rexdale Women’s Centre 2020</a:t>
            </a:r>
            <a:endParaRPr lang="en-CA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fld id="{8C9C00A9-EEEE-48CD-B582-D0F79ED1C1E0}" type="slidenum">
              <a:rPr lang="en-CA" smtClean="0"/>
              <a:pPr/>
              <a:t>‹#›</a:t>
            </a:fld>
            <a:endParaRPr lang="en-CA" dirty="0"/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806450" y="1825625"/>
            <a:ext cx="528955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23356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ft Sla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lowchart: Manual Input 5"/>
          <p:cNvSpPr/>
          <p:nvPr userDrawn="1"/>
        </p:nvSpPr>
        <p:spPr>
          <a:xfrm rot="5400000">
            <a:off x="-268833" y="268833"/>
            <a:ext cx="6859444" cy="6321779"/>
          </a:xfrm>
          <a:prstGeom prst="flowChartManualInput">
            <a:avLst/>
          </a:prstGeom>
          <a:gradFill>
            <a:gsLst>
              <a:gs pos="0">
                <a:schemeClr val="tx1"/>
              </a:gs>
              <a:gs pos="85000">
                <a:srgbClr val="5C2E90"/>
              </a:gs>
              <a:gs pos="100000">
                <a:schemeClr val="accent1"/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CA"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0" y="365125"/>
            <a:ext cx="5276849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lang="en-CA" sz="1200" kern="120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fld id="{22C3487C-7BB5-463F-A195-166398F41E32}" type="datetime4">
              <a:rPr lang="en-CA" smtClean="0"/>
              <a:pPr/>
              <a:t>January 23, 2021</a:t>
            </a:fld>
            <a:r>
              <a:rPr lang="en-CA" dirty="0" smtClean="0"/>
              <a:t>   </a:t>
            </a:r>
            <a:endParaRPr lang="en-CA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838200" y="6356349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CA" dirty="0" smtClean="0"/>
              <a:t>© </a:t>
            </a:r>
            <a:r>
              <a:rPr lang="en-CA" dirty="0" err="1" smtClean="0"/>
              <a:t>Rexdale</a:t>
            </a:r>
            <a:r>
              <a:rPr lang="en-CA" dirty="0" smtClean="0"/>
              <a:t> Women’s Centre 2020</a:t>
            </a:r>
            <a:endParaRPr lang="en-CA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lang="en-CA" sz="1200" kern="120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fld id="{8C9C00A9-EEEE-48CD-B582-D0F79ED1C1E0}" type="slidenum">
              <a:rPr lang="en-CA" smtClean="0"/>
              <a:pPr/>
              <a:t>‹#›</a:t>
            </a:fld>
            <a:endParaRPr lang="en-CA" dirty="0"/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6096000" y="1825625"/>
            <a:ext cx="5278354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9566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ight Slant Righ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lowchart: Manual Input 5"/>
          <p:cNvSpPr/>
          <p:nvPr userDrawn="1"/>
        </p:nvSpPr>
        <p:spPr>
          <a:xfrm rot="16200000" flipH="1">
            <a:off x="5601390" y="267392"/>
            <a:ext cx="6859444" cy="6321779"/>
          </a:xfrm>
          <a:prstGeom prst="flowChartManualInput">
            <a:avLst/>
          </a:prstGeom>
          <a:gradFill>
            <a:gsLst>
              <a:gs pos="0">
                <a:schemeClr val="tx1"/>
              </a:gs>
              <a:gs pos="85000">
                <a:srgbClr val="5C2E90"/>
              </a:gs>
              <a:gs pos="100000">
                <a:schemeClr val="accent1"/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CA"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6450" y="365125"/>
            <a:ext cx="528955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C3487C-7BB5-463F-A195-166398F41E32}" type="datetime4">
              <a:rPr lang="en-CA" smtClean="0">
                <a:solidFill>
                  <a:schemeClr val="bg1">
                    <a:lumMod val="95000"/>
                  </a:schemeClr>
                </a:solidFill>
              </a:rPr>
              <a:pPr/>
              <a:t>January 23, 2021</a:t>
            </a:fld>
            <a:r>
              <a:rPr lang="en-CA" dirty="0" smtClean="0"/>
              <a:t>   </a:t>
            </a:r>
            <a:endParaRPr lang="en-CA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838200" y="6356349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CA" smtClean="0"/>
              <a:t>© Rexdale Women’s Centre 2020</a:t>
            </a:r>
            <a:endParaRPr lang="en-CA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fld id="{8C9C00A9-EEEE-48CD-B582-D0F79ED1C1E0}" type="slidenum">
              <a:rPr lang="en-CA" smtClean="0"/>
              <a:pPr/>
              <a:t>‹#›</a:t>
            </a:fld>
            <a:endParaRPr lang="en-CA" dirty="0"/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7010400" y="260350"/>
            <a:ext cx="4366800" cy="5916613"/>
          </a:xfrm>
        </p:spPr>
        <p:txBody>
          <a:bodyPr anchor="ctr"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09963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1"/>
            </a:gs>
            <a:gs pos="85000">
              <a:schemeClr val="bg1">
                <a:lumMod val="95000"/>
              </a:schemeClr>
            </a:gs>
            <a:gs pos="100000">
              <a:schemeClr val="accent2">
                <a:alpha val="77000"/>
              </a:schemeClr>
            </a:gs>
          </a:gsLst>
          <a:path path="circle">
            <a:fillToRect l="100000" t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07442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C3487C-7BB5-463F-A195-166398F41E32}" type="datetime4">
              <a:rPr lang="en-CA" smtClean="0"/>
              <a:pPr/>
              <a:t>January 23, 2021</a:t>
            </a:fld>
            <a:r>
              <a:rPr lang="en-CA" dirty="0" smtClean="0"/>
              <a:t>   </a:t>
            </a:r>
            <a:endParaRPr lang="en-C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11062" y="6356350"/>
            <a:ext cx="104273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9C00A9-EEEE-48CD-B582-D0F79ED1C1E0}" type="slidenum">
              <a:rPr lang="en-CA" smtClean="0"/>
              <a:pPr/>
              <a:t>‹#›</a:t>
            </a:fld>
            <a:endParaRPr lang="en-CA" dirty="0"/>
          </a:p>
        </p:txBody>
      </p:sp>
      <p:sp>
        <p:nvSpPr>
          <p:cNvPr id="11" name="Right Triangle 10"/>
          <p:cNvSpPr/>
          <p:nvPr userDrawn="1"/>
        </p:nvSpPr>
        <p:spPr>
          <a:xfrm rot="5400000">
            <a:off x="-94895" y="94891"/>
            <a:ext cx="1371600" cy="1181819"/>
          </a:xfrm>
          <a:prstGeom prst="rtTriangle">
            <a:avLst/>
          </a:prstGeom>
          <a:solidFill>
            <a:schemeClr val="bg1">
              <a:alpha val="3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2" name="Right Triangle 11"/>
          <p:cNvSpPr/>
          <p:nvPr userDrawn="1"/>
        </p:nvSpPr>
        <p:spPr>
          <a:xfrm rot="5400000">
            <a:off x="-218652" y="218647"/>
            <a:ext cx="3160448" cy="2723154"/>
          </a:xfrm>
          <a:prstGeom prst="rtTriangle">
            <a:avLst/>
          </a:prstGeom>
          <a:solidFill>
            <a:schemeClr val="bg1">
              <a:alpha val="3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06450" y="365125"/>
            <a:ext cx="1054735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06450" y="1825625"/>
            <a:ext cx="1054735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55750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8" r:id="rId1"/>
    <p:sldLayoutId id="2147483730" r:id="rId2"/>
    <p:sldLayoutId id="2147483728" r:id="rId3"/>
    <p:sldLayoutId id="2147483729" r:id="rId4"/>
    <p:sldLayoutId id="2147483698" r:id="rId5"/>
    <p:sldLayoutId id="2147483737" r:id="rId6"/>
    <p:sldLayoutId id="2147483724" r:id="rId7"/>
    <p:sldLayoutId id="2147483725" r:id="rId8"/>
    <p:sldLayoutId id="2147483731" r:id="rId9"/>
    <p:sldLayoutId id="2147483726" r:id="rId10"/>
    <p:sldLayoutId id="2147483733" r:id="rId11"/>
    <p:sldLayoutId id="2147483734" r:id="rId12"/>
    <p:sldLayoutId id="2147483732" r:id="rId13"/>
    <p:sldLayoutId id="2147483735" r:id="rId14"/>
    <p:sldLayoutId id="2147483699" r:id="rId15"/>
    <p:sldLayoutId id="2147483727" r:id="rId16"/>
    <p:sldLayoutId id="2147483723" r:id="rId17"/>
    <p:sldLayoutId id="2147483736" r:id="rId18"/>
    <p:sldLayoutId id="2147483700" r:id="rId19"/>
    <p:sldLayoutId id="2147483701" r:id="rId20"/>
    <p:sldLayoutId id="2147483702" r:id="rId21"/>
    <p:sldLayoutId id="2147483703" r:id="rId22"/>
    <p:sldLayoutId id="2147483704" r:id="rId23"/>
    <p:sldLayoutId id="2147483705" r:id="rId24"/>
    <p:sldLayoutId id="2147483706" r:id="rId25"/>
    <p:sldLayoutId id="2147483707" r:id="rId26"/>
  </p:sldLayoutIdLst>
  <p:timing>
    <p:tnLst>
      <p:par>
        <p:cTn id="1" dur="indefinite" restart="never" nodeType="tmRoot"/>
      </p:par>
    </p:tnLst>
  </p:timing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orient="horz" pos="4156" userDrawn="1">
          <p15:clr>
            <a:srgbClr val="F26B43"/>
          </p15:clr>
        </p15:guide>
        <p15:guide id="3" orient="horz" pos="3974" userDrawn="1">
          <p15:clr>
            <a:srgbClr val="F26B43"/>
          </p15:clr>
        </p15:guide>
        <p15:guide id="4" pos="3840" userDrawn="1">
          <p15:clr>
            <a:srgbClr val="F26B43"/>
          </p15:clr>
        </p15:guide>
        <p15:guide id="5" pos="508" userDrawn="1">
          <p15:clr>
            <a:srgbClr val="F26B43"/>
          </p15:clr>
        </p15:guide>
        <p15:guide id="6" pos="7162" userDrawn="1">
          <p15:clr>
            <a:srgbClr val="F26B43"/>
          </p15:clr>
        </p15:guide>
        <p15:guide id="7" orient="horz" pos="164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4.png"/><Relationship Id="rId5" Type="http://schemas.openxmlformats.org/officeDocument/2006/relationships/image" Target="../media/image6.png"/><Relationship Id="rId4" Type="http://schemas.microsoft.com/office/2007/relationships/hdphoto" Target="../media/hdphoto3.wd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4.png"/><Relationship Id="rId5" Type="http://schemas.openxmlformats.org/officeDocument/2006/relationships/image" Target="../media/image6.png"/><Relationship Id="rId4" Type="http://schemas.microsoft.com/office/2007/relationships/hdphoto" Target="../media/hdphoto4.wdp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microsoft.com/office/2007/relationships/hdphoto" Target="../media/hdphoto5.wdp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microsoft.com/office/2007/relationships/hdphoto" Target="../media/hdphoto6.wdp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2.xml"/><Relationship Id="rId4" Type="http://schemas.openxmlformats.org/officeDocument/2006/relationships/image" Target="../media/image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2.xml"/><Relationship Id="rId4" Type="http://schemas.openxmlformats.org/officeDocument/2006/relationships/image" Target="../media/image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2.xml"/><Relationship Id="rId4" Type="http://schemas.openxmlformats.org/officeDocument/2006/relationships/image" Target="../media/image4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4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4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0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9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5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4.png"/><Relationship Id="rId5" Type="http://schemas.openxmlformats.org/officeDocument/2006/relationships/image" Target="../media/image6.png"/><Relationship Id="rId4" Type="http://schemas.microsoft.com/office/2007/relationships/hdphoto" Target="../media/hdphoto1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4.png"/><Relationship Id="rId5" Type="http://schemas.openxmlformats.org/officeDocument/2006/relationships/image" Target="../media/image6.png"/><Relationship Id="rId4" Type="http://schemas.microsoft.com/office/2007/relationships/hdphoto" Target="../media/hdphoto2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3309" y="1130589"/>
            <a:ext cx="9264298" cy="1037576"/>
          </a:xfrm>
        </p:spPr>
        <p:txBody>
          <a:bodyPr/>
          <a:lstStyle/>
          <a:p>
            <a:r>
              <a:rPr lang="en-CA" sz="6000" dirty="0" smtClean="0"/>
              <a:t>SAFETY</a:t>
            </a:r>
            <a:endParaRPr lang="en-CA" sz="4000" dirty="0"/>
          </a:p>
        </p:txBody>
      </p:sp>
      <p:sp>
        <p:nvSpPr>
          <p:cNvPr id="3" name="TextBox 2"/>
          <p:cNvSpPr txBox="1"/>
          <p:nvPr/>
        </p:nvSpPr>
        <p:spPr>
          <a:xfrm>
            <a:off x="179110" y="161093"/>
            <a:ext cx="2073897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000" u="sng" dirty="0" smtClean="0">
                <a:solidFill>
                  <a:schemeClr val="bg1"/>
                </a:solidFill>
              </a:rPr>
              <a:t>Ethno-cultural Seniors</a:t>
            </a:r>
            <a:r>
              <a:rPr lang="en-CA" sz="2000" dirty="0" smtClean="0">
                <a:solidFill>
                  <a:schemeClr val="bg1"/>
                </a:solidFill>
              </a:rPr>
              <a:t>: </a:t>
            </a:r>
          </a:p>
          <a:p>
            <a:endParaRPr lang="en-CA" sz="2000" dirty="0" smtClean="0">
              <a:solidFill>
                <a:schemeClr val="bg1"/>
              </a:solidFill>
            </a:endParaRPr>
          </a:p>
          <a:p>
            <a:r>
              <a:rPr lang="en-CA" sz="2000" dirty="0" smtClean="0">
                <a:solidFill>
                  <a:schemeClr val="bg1"/>
                </a:solidFill>
              </a:rPr>
              <a:t>Staying Healthy, Well and Safe </a:t>
            </a:r>
          </a:p>
          <a:p>
            <a:r>
              <a:rPr lang="en-CA" sz="2000" dirty="0" smtClean="0">
                <a:solidFill>
                  <a:schemeClr val="bg1"/>
                </a:solidFill>
              </a:rPr>
              <a:t>at Home in Communities</a:t>
            </a:r>
            <a:endParaRPr lang="en-CA" sz="2000" dirty="0">
              <a:solidFill>
                <a:schemeClr val="bg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98524" y="5834078"/>
            <a:ext cx="2602335" cy="8210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7470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6450" y="365125"/>
            <a:ext cx="4765675" cy="884555"/>
          </a:xfrm>
        </p:spPr>
        <p:txBody>
          <a:bodyPr/>
          <a:lstStyle/>
          <a:p>
            <a:r>
              <a:rPr lang="en-CA" dirty="0" smtClean="0"/>
              <a:t>Do’s</a:t>
            </a:r>
            <a:endParaRPr lang="en-CA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146946" y="6121544"/>
            <a:ext cx="4432407" cy="365125"/>
          </a:xfrm>
        </p:spPr>
        <p:txBody>
          <a:bodyPr/>
          <a:lstStyle/>
          <a:p>
            <a:pPr algn="l"/>
            <a:r>
              <a:rPr lang="en-CA" sz="700" dirty="0"/>
              <a:t>https://www.canada.ca/content/dam/hc-sc/documents/services/publications/diseases-and-conditions/covid-19-safely-use-non-medical-mask-face-covering/covid-19-safely-use-non-medical-mask-face-covering-en.pdf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806450" y="1432560"/>
            <a:ext cx="4765675" cy="4317437"/>
          </a:xfrm>
        </p:spPr>
        <p:txBody>
          <a:bodyPr>
            <a:normAutofit/>
          </a:bodyPr>
          <a:lstStyle/>
          <a:p>
            <a:r>
              <a:rPr lang="en-CA" dirty="0" smtClean="0"/>
              <a:t>Ensure your nose, mouth, and chin are fully covered.</a:t>
            </a:r>
          </a:p>
          <a:p>
            <a:r>
              <a:rPr lang="en-CA" dirty="0" smtClean="0"/>
              <a:t>Replace and launder your mask after each use, or whenever it becomes damp or dirty. </a:t>
            </a:r>
          </a:p>
          <a:p>
            <a:r>
              <a:rPr lang="en-CA" dirty="0" smtClean="0"/>
              <a:t>Wash your mask with hot, soapy water and let it dry completely before wearing it again. </a:t>
            </a:r>
            <a:endParaRPr lang="en-CA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6136" y="951345"/>
            <a:ext cx="1779828" cy="479865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167" y="5709856"/>
            <a:ext cx="864000" cy="8640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79353" y="6034359"/>
            <a:ext cx="1258827" cy="5394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4569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Do’s</a:t>
            </a:r>
            <a:endParaRPr lang="en-CA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089623" y="6121544"/>
            <a:ext cx="4441833" cy="365125"/>
          </a:xfrm>
        </p:spPr>
        <p:txBody>
          <a:bodyPr/>
          <a:lstStyle/>
          <a:p>
            <a:pPr algn="l"/>
            <a:r>
              <a:rPr lang="en-CA" sz="700" dirty="0"/>
              <a:t>https://www.canada.ca/content/dam/hc-sc/documents/services/publications/diseases-and-conditions/covid-19-safely-use-non-medical-mask-face-covering/covid-19-safely-use-non-medical-mask-face-covering-en.pdf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806450" y="1632245"/>
            <a:ext cx="4765675" cy="4077611"/>
          </a:xfrm>
        </p:spPr>
        <p:txBody>
          <a:bodyPr>
            <a:normAutofit/>
          </a:bodyPr>
          <a:lstStyle/>
          <a:p>
            <a:r>
              <a:rPr lang="en-CA" sz="3200" dirty="0" smtClean="0"/>
              <a:t>Store re-usable masks in a clean paper bag until you wear it again.</a:t>
            </a:r>
          </a:p>
          <a:p>
            <a:r>
              <a:rPr lang="en-CA" sz="3200" dirty="0" smtClean="0"/>
              <a:t>Do discard masks that cannot be washed in a garbage bin after use.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6135" y="1632245"/>
            <a:ext cx="2029209" cy="411775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167" y="5709856"/>
            <a:ext cx="864000" cy="8640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79353" y="6034359"/>
            <a:ext cx="1258827" cy="5394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5428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Don’ts</a:t>
            </a:r>
            <a:endParaRPr lang="en-CA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CA" sz="3200" dirty="0" smtClean="0"/>
              <a:t>Wear masks with exhalation valves or vents.</a:t>
            </a:r>
          </a:p>
          <a:p>
            <a:r>
              <a:rPr lang="en-CA" sz="3200" dirty="0" smtClean="0"/>
              <a:t>Wear a loose mask.</a:t>
            </a:r>
          </a:p>
          <a:p>
            <a:r>
              <a:rPr lang="en-CA" sz="3200" dirty="0" smtClean="0"/>
              <a:t>Touch the mask while wearing it.</a:t>
            </a:r>
          </a:p>
          <a:p>
            <a:r>
              <a:rPr lang="en-CA" sz="3200" dirty="0" smtClean="0"/>
              <a:t>Remove the mask to talk to someone.</a:t>
            </a:r>
            <a:endParaRPr lang="en-CA" sz="3200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3678" y="244578"/>
            <a:ext cx="1477165" cy="611177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167" y="5709548"/>
            <a:ext cx="864308" cy="86430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79353" y="6034359"/>
            <a:ext cx="1258827" cy="539497"/>
          </a:xfrm>
          <a:prstGeom prst="rect">
            <a:avLst/>
          </a:prstGeom>
        </p:spPr>
      </p:pic>
      <p:sp>
        <p:nvSpPr>
          <p:cNvPr id="8" name="Date Placeholder 2"/>
          <p:cNvSpPr txBox="1">
            <a:spLocks/>
          </p:cNvSpPr>
          <p:nvPr/>
        </p:nvSpPr>
        <p:spPr>
          <a:xfrm>
            <a:off x="6419654" y="6121544"/>
            <a:ext cx="42514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lang="en-CA" sz="1200" kern="120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CA" sz="700" dirty="0" smtClean="0">
                <a:solidFill>
                  <a:schemeClr val="tx2"/>
                </a:solidFill>
              </a:rPr>
              <a:t>https://www.canada.ca/content/dam/hc-sc/documents/services/publications/diseases-and-conditions/covid-19-safely-use-non-medical-mask-face-covering/covid-19-safely-use-non-medical-mask-face-covering-en.pdf</a:t>
            </a:r>
            <a:endParaRPr lang="en-CA" sz="7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711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Don’ts</a:t>
            </a:r>
            <a:endParaRPr lang="en-CA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CA" sz="3200" dirty="0" smtClean="0"/>
              <a:t>Hang mask from your neck or ears.</a:t>
            </a:r>
          </a:p>
          <a:p>
            <a:r>
              <a:rPr lang="en-CA" sz="3200" dirty="0" smtClean="0"/>
              <a:t>Share your mask.</a:t>
            </a:r>
          </a:p>
          <a:p>
            <a:r>
              <a:rPr lang="en-CA" sz="3200" dirty="0" smtClean="0"/>
              <a:t>Leave your used mask within the reach of others.</a:t>
            </a:r>
          </a:p>
          <a:p>
            <a:r>
              <a:rPr lang="en-CA" sz="3200" dirty="0" smtClean="0"/>
              <a:t>Reuse masks that are damp, dirty or damaged.</a:t>
            </a:r>
            <a:endParaRPr lang="en-CA" sz="32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-1" r="2163"/>
          <a:stretch/>
        </p:blipFill>
        <p:spPr>
          <a:xfrm>
            <a:off x="2286000" y="230607"/>
            <a:ext cx="1692000" cy="612574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167" y="5709548"/>
            <a:ext cx="864308" cy="86430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79353" y="6034359"/>
            <a:ext cx="1258827" cy="539497"/>
          </a:xfrm>
          <a:prstGeom prst="rect">
            <a:avLst/>
          </a:prstGeom>
        </p:spPr>
      </p:pic>
      <p:sp>
        <p:nvSpPr>
          <p:cNvPr id="10" name="Date Placeholder 2"/>
          <p:cNvSpPr txBox="1">
            <a:spLocks/>
          </p:cNvSpPr>
          <p:nvPr/>
        </p:nvSpPr>
        <p:spPr>
          <a:xfrm>
            <a:off x="6419654" y="6121544"/>
            <a:ext cx="42514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lang="en-CA" sz="1200" kern="120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CA" sz="700" dirty="0" smtClean="0">
                <a:solidFill>
                  <a:schemeClr val="tx2"/>
                </a:solidFill>
              </a:rPr>
              <a:t>https://www.canada.ca/content/dam/hc-sc/documents/services/publications/diseases-and-conditions/covid-19-safely-use-non-medical-mask-face-covering/covid-19-safely-use-non-medical-mask-face-covering-en.pdf</a:t>
            </a:r>
            <a:endParaRPr lang="en-CA" sz="7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1949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Face Shields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sz="3200" dirty="0" smtClean="0"/>
              <a:t>Face shields do </a:t>
            </a:r>
            <a:r>
              <a:rPr lang="en-CA" sz="3200" b="1" dirty="0" smtClean="0"/>
              <a:t>not</a:t>
            </a:r>
            <a:r>
              <a:rPr lang="en-CA" sz="3200" dirty="0" smtClean="0"/>
              <a:t> replace masks or face coverings.</a:t>
            </a:r>
          </a:p>
          <a:p>
            <a:r>
              <a:rPr lang="en-CA" sz="3200" dirty="0" smtClean="0"/>
              <a:t>A face shield is used to protect the eyes of the person wearing it. Using a face shield without a mask won’t protect: </a:t>
            </a:r>
          </a:p>
          <a:p>
            <a:pPr lvl="1"/>
            <a:r>
              <a:rPr lang="en-CA" sz="2800" dirty="0" smtClean="0"/>
              <a:t>You from potentially inhaling infectious respiratory droplets exhaled by others</a:t>
            </a:r>
          </a:p>
          <a:p>
            <a:pPr lvl="1"/>
            <a:r>
              <a:rPr lang="en-CA" sz="2800" dirty="0" smtClean="0"/>
              <a:t>Others from your infectious respiratory droplets, as they can escape around the face shield</a:t>
            </a:r>
          </a:p>
          <a:p>
            <a:pPr marL="0" indent="0">
              <a:buNone/>
            </a:pPr>
            <a:endParaRPr lang="en-CA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80125" y="6121544"/>
            <a:ext cx="4469733" cy="365125"/>
          </a:xfrm>
        </p:spPr>
        <p:txBody>
          <a:bodyPr/>
          <a:lstStyle/>
          <a:p>
            <a:pPr algn="l"/>
            <a:r>
              <a:rPr lang="en-CA" sz="900" dirty="0" smtClean="0"/>
              <a:t>Source: https</a:t>
            </a:r>
            <a:r>
              <a:rPr lang="en-CA" sz="900" dirty="0"/>
              <a:t>://www.canada.ca/en/public-health/services/diseases/2019-novel-coronavirus-infection/prevention-risks/about-non-medical-masks-face-coverings.html#a1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167" y="5709548"/>
            <a:ext cx="864308" cy="86430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79353" y="6034359"/>
            <a:ext cx="1258827" cy="5394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373038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Face Shields continued…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CA" sz="3600" dirty="0" smtClean="0"/>
              <a:t>If you’re unable to wear a mask or face covering, you may want to wear a face shield. Choose one that extends around the sides of the face and below the chin. You’ll still need to: </a:t>
            </a:r>
          </a:p>
          <a:p>
            <a:pPr lvl="1"/>
            <a:r>
              <a:rPr lang="en-CA" sz="3200" dirty="0" smtClean="0"/>
              <a:t>Maintain physical distancing of 2 metres</a:t>
            </a:r>
          </a:p>
          <a:p>
            <a:pPr lvl="1"/>
            <a:r>
              <a:rPr lang="en-CA" sz="3200" dirty="0" smtClean="0"/>
              <a:t>Practise good hand hygiene, especially if you touch the face shield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883377" y="6121544"/>
            <a:ext cx="4695976" cy="365125"/>
          </a:xfrm>
        </p:spPr>
        <p:txBody>
          <a:bodyPr/>
          <a:lstStyle/>
          <a:p>
            <a:pPr algn="l"/>
            <a:r>
              <a:rPr lang="en-CA" sz="900" dirty="0" smtClean="0"/>
              <a:t>Source: https</a:t>
            </a:r>
            <a:r>
              <a:rPr lang="en-CA" sz="900" dirty="0"/>
              <a:t>://www.canada.ca/en/public-health/services/diseases/2019-novel-coronavirus-infection/prevention-risks/about-non-medical-masks-face-coverings.html#a1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167" y="5709548"/>
            <a:ext cx="864308" cy="86430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79353" y="6034359"/>
            <a:ext cx="1258827" cy="5394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254214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CA" dirty="0" smtClean="0"/>
              <a:t>Gloves</a:t>
            </a:r>
            <a:endParaRPr lang="en-CA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715382" y="6121544"/>
            <a:ext cx="3768464" cy="365125"/>
          </a:xfrm>
        </p:spPr>
        <p:txBody>
          <a:bodyPr/>
          <a:lstStyle/>
          <a:p>
            <a:pPr algn="l"/>
            <a:r>
              <a:rPr lang="en-CA" sz="1000" dirty="0"/>
              <a:t>https://www.publichealthontario.ca/-/media/documents/E/2013/ect-gloves-doffing.pdf?la=en</a:t>
            </a:r>
            <a:r>
              <a:rPr lang="en-CA" sz="1000" dirty="0" smtClean="0"/>
              <a:t>   </a:t>
            </a:r>
            <a:endParaRPr lang="en-CA" sz="1000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smtClean="0"/>
              <a:t>Do I have to wear gloves?</a:t>
            </a:r>
          </a:p>
          <a:p>
            <a:r>
              <a:rPr lang="en-CA" dirty="0" smtClean="0"/>
              <a:t>How many times can I use the same gloves?</a:t>
            </a:r>
          </a:p>
          <a:p>
            <a:r>
              <a:rPr lang="en-CA" dirty="0" smtClean="0"/>
              <a:t>Dispose of gloves in garbage after use. </a:t>
            </a:r>
          </a:p>
          <a:p>
            <a:r>
              <a:rPr lang="en-CA" dirty="0" smtClean="0"/>
              <a:t>If I do wear gloves, how do I remove them without increasing my chance of cross contamination? </a:t>
            </a:r>
          </a:p>
          <a:p>
            <a:endParaRPr lang="en-CA" dirty="0"/>
          </a:p>
        </p:txBody>
      </p:sp>
      <p:sp>
        <p:nvSpPr>
          <p:cNvPr id="8" name="TextBox 7"/>
          <p:cNvSpPr txBox="1"/>
          <p:nvPr/>
        </p:nvSpPr>
        <p:spPr>
          <a:xfrm>
            <a:off x="301925" y="2807640"/>
            <a:ext cx="584008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3200" b="1" dirty="0" smtClean="0">
                <a:solidFill>
                  <a:schemeClr val="bg1"/>
                </a:solidFill>
              </a:rPr>
              <a:t>Let’s talk about gloves…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167" y="5709548"/>
            <a:ext cx="864308" cy="86430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79353" y="6034359"/>
            <a:ext cx="1258827" cy="5394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7873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-31217" y="2467714"/>
            <a:ext cx="12254445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0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Steps to Take </a:t>
            </a:r>
            <a:r>
              <a:rPr lang="en-US" sz="80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O</a:t>
            </a:r>
            <a:r>
              <a:rPr lang="en-US" sz="80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ff Gloves</a:t>
            </a:r>
            <a:endParaRPr lang="en-US" sz="8000" b="1" cap="none" spc="0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167" y="5709856"/>
            <a:ext cx="864000" cy="8640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79353" y="6034359"/>
            <a:ext cx="1258827" cy="5394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0624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887" y="128859"/>
            <a:ext cx="10843260" cy="59055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79353" y="6034359"/>
            <a:ext cx="1258827" cy="53949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167" y="5709856"/>
            <a:ext cx="864000" cy="86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3798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CA" dirty="0" smtClean="0"/>
              <a:t>Sanitizer</a:t>
            </a:r>
            <a:endParaRPr lang="en-CA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956981" y="6112089"/>
            <a:ext cx="3566336" cy="365125"/>
          </a:xfrm>
        </p:spPr>
        <p:txBody>
          <a:bodyPr/>
          <a:lstStyle/>
          <a:p>
            <a:pPr algn="l"/>
            <a:r>
              <a:rPr lang="en-CA" sz="1000" dirty="0"/>
              <a:t>https://www.toronto.ca/community-people/health-wellness-care/health-programs-advice/hand-hygiene/   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smtClean="0"/>
              <a:t>Useful when soap and water are not available.</a:t>
            </a:r>
          </a:p>
          <a:p>
            <a:r>
              <a:rPr lang="en-CA" dirty="0" smtClean="0"/>
              <a:t>When preparing food, hand sanitizer should not be used, hand wash with soap and water. </a:t>
            </a:r>
          </a:p>
          <a:p>
            <a:r>
              <a:rPr lang="en-CA" dirty="0" smtClean="0"/>
              <a:t>Use 70-90% alcohol-based hand sanitizer.</a:t>
            </a:r>
          </a:p>
          <a:p>
            <a:r>
              <a:rPr lang="en-CA" dirty="0" smtClean="0"/>
              <a:t>Do not air dry. </a:t>
            </a:r>
            <a:endParaRPr lang="en-CA" dirty="0"/>
          </a:p>
        </p:txBody>
      </p:sp>
      <p:sp>
        <p:nvSpPr>
          <p:cNvPr id="7" name="TextBox 6"/>
          <p:cNvSpPr txBox="1"/>
          <p:nvPr/>
        </p:nvSpPr>
        <p:spPr>
          <a:xfrm>
            <a:off x="301924" y="290731"/>
            <a:ext cx="584008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3200" b="1" dirty="0" smtClean="0">
                <a:solidFill>
                  <a:schemeClr val="bg1"/>
                </a:solidFill>
              </a:rPr>
              <a:t>Always Sanitize Your Hands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01923" y="1027906"/>
            <a:ext cx="5840083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CA" sz="2800" dirty="0" smtClean="0">
                <a:solidFill>
                  <a:schemeClr val="bg1"/>
                </a:solidFill>
              </a:rPr>
              <a:t>After you: </a:t>
            </a:r>
            <a:endParaRPr lang="en-CA" sz="2800" dirty="0">
              <a:solidFill>
                <a:schemeClr val="bg1"/>
              </a:solidFill>
            </a:endParaRP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CA" sz="2800" dirty="0" smtClean="0">
                <a:solidFill>
                  <a:schemeClr val="bg1"/>
                </a:solidFill>
              </a:rPr>
              <a:t>Sneeze, cough or blow your nose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CA" sz="2800" dirty="0" smtClean="0">
                <a:solidFill>
                  <a:schemeClr val="bg1"/>
                </a:solidFill>
              </a:rPr>
              <a:t>Use the washroom or change diapers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CA" sz="2800" dirty="0" smtClean="0">
                <a:solidFill>
                  <a:schemeClr val="bg1"/>
                </a:solidFill>
              </a:rPr>
              <a:t>Handle garbage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CA" sz="2800" dirty="0" smtClean="0">
                <a:solidFill>
                  <a:schemeClr val="bg1"/>
                </a:solidFill>
              </a:rPr>
              <a:t>Play outdoors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endParaRPr lang="en-CA" sz="2800" dirty="0" smtClean="0">
              <a:solidFill>
                <a:schemeClr val="bg1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CA" sz="2800" dirty="0" smtClean="0">
                <a:solidFill>
                  <a:schemeClr val="bg1"/>
                </a:solidFill>
              </a:rPr>
              <a:t>Before and after you: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CA" sz="2800" dirty="0" smtClean="0">
                <a:solidFill>
                  <a:schemeClr val="bg1"/>
                </a:solidFill>
              </a:rPr>
              <a:t>Prepare or eat food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CA" sz="2800" dirty="0" smtClean="0">
                <a:solidFill>
                  <a:schemeClr val="bg1"/>
                </a:solidFill>
              </a:rPr>
              <a:t>Touch a cut or open sore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087" y="5857167"/>
            <a:ext cx="864308" cy="86430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79353" y="6034359"/>
            <a:ext cx="1258827" cy="5394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7007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CA" dirty="0" smtClean="0"/>
              <a:t>Topics of Discussion</a:t>
            </a:r>
            <a:endParaRPr lang="en-CA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71794" y="1903638"/>
            <a:ext cx="9266386" cy="666749"/>
          </a:xfrm>
        </p:spPr>
        <p:txBody>
          <a:bodyPr/>
          <a:lstStyle/>
          <a:p>
            <a:pPr algn="l"/>
            <a:r>
              <a:rPr lang="en-CA" dirty="0" smtClean="0"/>
              <a:t>1. Introduction</a:t>
            </a:r>
            <a:endParaRPr lang="en-CA" dirty="0"/>
          </a:p>
        </p:txBody>
      </p:sp>
      <p:sp>
        <p:nvSpPr>
          <p:cNvPr id="5" name="Subtitle 2"/>
          <p:cNvSpPr txBox="1">
            <a:spLocks/>
          </p:cNvSpPr>
          <p:nvPr/>
        </p:nvSpPr>
        <p:spPr>
          <a:xfrm>
            <a:off x="2571794" y="2561132"/>
            <a:ext cx="9266386" cy="6667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tabLst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CA" dirty="0"/>
              <a:t>2</a:t>
            </a:r>
            <a:r>
              <a:rPr lang="en-CA" dirty="0" smtClean="0"/>
              <a:t>. Masks &amp; Face Shields  </a:t>
            </a:r>
            <a:endParaRPr lang="en-CA" dirty="0"/>
          </a:p>
        </p:txBody>
      </p:sp>
      <p:sp>
        <p:nvSpPr>
          <p:cNvPr id="6" name="Subtitle 2"/>
          <p:cNvSpPr txBox="1">
            <a:spLocks/>
          </p:cNvSpPr>
          <p:nvPr/>
        </p:nvSpPr>
        <p:spPr>
          <a:xfrm>
            <a:off x="2571794" y="3227881"/>
            <a:ext cx="9266386" cy="6667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tabLst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CA" dirty="0" smtClean="0"/>
              <a:t>3. Hand washing </a:t>
            </a:r>
            <a:endParaRPr lang="en-CA" dirty="0"/>
          </a:p>
        </p:txBody>
      </p:sp>
      <p:sp>
        <p:nvSpPr>
          <p:cNvPr id="7" name="Subtitle 2"/>
          <p:cNvSpPr txBox="1">
            <a:spLocks/>
          </p:cNvSpPr>
          <p:nvPr/>
        </p:nvSpPr>
        <p:spPr>
          <a:xfrm>
            <a:off x="2571794" y="3876121"/>
            <a:ext cx="9266386" cy="6667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tabLst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CA" dirty="0"/>
              <a:t>4</a:t>
            </a:r>
            <a:r>
              <a:rPr lang="en-CA" dirty="0" smtClean="0"/>
              <a:t>. Sanitizer </a:t>
            </a:r>
            <a:endParaRPr lang="en-CA" dirty="0"/>
          </a:p>
        </p:txBody>
      </p:sp>
      <p:sp>
        <p:nvSpPr>
          <p:cNvPr id="8" name="Subtitle 2"/>
          <p:cNvSpPr txBox="1">
            <a:spLocks/>
          </p:cNvSpPr>
          <p:nvPr/>
        </p:nvSpPr>
        <p:spPr>
          <a:xfrm>
            <a:off x="2571794" y="4524361"/>
            <a:ext cx="9266386" cy="6667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tabLst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CA" dirty="0" smtClean="0"/>
              <a:t>5. Gloves</a:t>
            </a:r>
            <a:endParaRPr lang="en-CA" dirty="0"/>
          </a:p>
        </p:txBody>
      </p:sp>
      <p:sp>
        <p:nvSpPr>
          <p:cNvPr id="9" name="Subtitle 2"/>
          <p:cNvSpPr txBox="1">
            <a:spLocks/>
          </p:cNvSpPr>
          <p:nvPr/>
        </p:nvSpPr>
        <p:spPr>
          <a:xfrm>
            <a:off x="2571794" y="5141497"/>
            <a:ext cx="9266386" cy="6667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tabLst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CA" dirty="0" smtClean="0"/>
              <a:t>6. Vaccines </a:t>
            </a:r>
            <a:endParaRPr lang="en-CA" dirty="0"/>
          </a:p>
        </p:txBody>
      </p:sp>
      <p:sp>
        <p:nvSpPr>
          <p:cNvPr id="10" name="Subtitle 2"/>
          <p:cNvSpPr txBox="1">
            <a:spLocks/>
          </p:cNvSpPr>
          <p:nvPr/>
        </p:nvSpPr>
        <p:spPr>
          <a:xfrm>
            <a:off x="2597921" y="5790828"/>
            <a:ext cx="9266386" cy="6667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tabLst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CA" dirty="0"/>
              <a:t>7</a:t>
            </a:r>
            <a:r>
              <a:rPr lang="en-CA" dirty="0" smtClean="0"/>
              <a:t>. How do </a:t>
            </a:r>
            <a:r>
              <a:rPr lang="en-CA" u="sng" dirty="0" smtClean="0"/>
              <a:t>you</a:t>
            </a:r>
            <a:r>
              <a:rPr lang="en-CA" dirty="0" smtClean="0"/>
              <a:t> stay safe?  </a:t>
            </a:r>
            <a:endParaRPr lang="en-CA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167" y="5709548"/>
            <a:ext cx="864308" cy="86430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79353" y="6034359"/>
            <a:ext cx="1258827" cy="5394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2281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7231083" y="6121544"/>
            <a:ext cx="3195020" cy="365125"/>
          </a:xfrm>
        </p:spPr>
        <p:txBody>
          <a:bodyPr anchor="t"/>
          <a:lstStyle/>
          <a:p>
            <a:pPr algn="l"/>
            <a:r>
              <a:rPr lang="en-CA" sz="1000" dirty="0"/>
              <a:t>https://www.toronto.ca/community-people/health-wellness-care/health-programs-advice/hand-hygiene/   </a:t>
            </a:r>
          </a:p>
          <a:p>
            <a:pPr algn="l"/>
            <a:r>
              <a:rPr lang="en-CA" dirty="0" smtClean="0"/>
              <a:t>   </a:t>
            </a:r>
            <a:endParaRPr lang="en-CA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3401" y="353725"/>
            <a:ext cx="7955365" cy="544283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04800" y="701964"/>
            <a:ext cx="25908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 smtClean="0"/>
              <a:t>For more information from Toronto Public Health you can call 416.338.7600 or visit toronto.ca/health</a:t>
            </a:r>
            <a:endParaRPr lang="en-CA" dirty="0"/>
          </a:p>
        </p:txBody>
      </p:sp>
      <p:sp>
        <p:nvSpPr>
          <p:cNvPr id="8" name="TextBox 7"/>
          <p:cNvSpPr txBox="1"/>
          <p:nvPr/>
        </p:nvSpPr>
        <p:spPr>
          <a:xfrm>
            <a:off x="304800" y="3529156"/>
            <a:ext cx="25908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 smtClean="0"/>
              <a:t>Dry skin is not uncommon when you clean your hands often, especially during the winter. Try using lotion after cleaning your hands! </a:t>
            </a:r>
            <a:endParaRPr lang="en-CA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167" y="5709856"/>
            <a:ext cx="864000" cy="8640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79353" y="6034359"/>
            <a:ext cx="1258827" cy="5394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7577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CA" dirty="0" smtClean="0"/>
              <a:t>Hand Washing</a:t>
            </a:r>
            <a:endParaRPr lang="en-CA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7352907" y="6121544"/>
            <a:ext cx="3259640" cy="365125"/>
          </a:xfrm>
        </p:spPr>
        <p:txBody>
          <a:bodyPr anchor="t"/>
          <a:lstStyle/>
          <a:p>
            <a:pPr algn="l"/>
            <a:r>
              <a:rPr lang="en-CA" sz="1000" dirty="0"/>
              <a:t>https://www.toronto.ca/community-people/health-wellness-care/health-programs-advice/hand-hygiene/   </a:t>
            </a:r>
          </a:p>
          <a:p>
            <a:pPr algn="l"/>
            <a:r>
              <a:rPr lang="en-CA" dirty="0" smtClean="0"/>
              <a:t>   </a:t>
            </a:r>
            <a:endParaRPr lang="en-CA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smtClean="0">
                <a:solidFill>
                  <a:srgbClr val="595076"/>
                </a:solidFill>
              </a:rPr>
              <a:t>When clean running water is available, wash your hands with plain soap and water and </a:t>
            </a:r>
            <a:r>
              <a:rPr lang="en-CA" dirty="0" smtClean="0"/>
              <a:t>dry thoroughly.</a:t>
            </a:r>
          </a:p>
          <a:p>
            <a:r>
              <a:rPr lang="en-CA" dirty="0" smtClean="0"/>
              <a:t>The soap you use does not have to be antibacterial when following proper hand washing. </a:t>
            </a:r>
            <a:endParaRPr lang="en-CA" dirty="0"/>
          </a:p>
        </p:txBody>
      </p:sp>
      <p:sp>
        <p:nvSpPr>
          <p:cNvPr id="8" name="TextBox 7"/>
          <p:cNvSpPr txBox="1"/>
          <p:nvPr/>
        </p:nvSpPr>
        <p:spPr>
          <a:xfrm>
            <a:off x="301924" y="155161"/>
            <a:ext cx="584008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3200" b="1" dirty="0" smtClean="0">
                <a:solidFill>
                  <a:schemeClr val="bg1"/>
                </a:solidFill>
              </a:rPr>
              <a:t>Always Wash Your Hands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01924" y="877456"/>
            <a:ext cx="5840083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CA" sz="2800" dirty="0" smtClean="0">
                <a:solidFill>
                  <a:schemeClr val="bg1"/>
                </a:solidFill>
              </a:rPr>
              <a:t>After you: </a:t>
            </a:r>
            <a:endParaRPr lang="en-CA" sz="2800" dirty="0">
              <a:solidFill>
                <a:schemeClr val="bg1"/>
              </a:solidFill>
            </a:endParaRP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CA" sz="2800" dirty="0" smtClean="0">
                <a:solidFill>
                  <a:schemeClr val="bg1"/>
                </a:solidFill>
              </a:rPr>
              <a:t>Sneeze, cough or blow your nose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CA" sz="2800" dirty="0" smtClean="0">
                <a:solidFill>
                  <a:schemeClr val="bg1"/>
                </a:solidFill>
              </a:rPr>
              <a:t>Use the washroom or change diapers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CA" sz="2800" dirty="0" smtClean="0">
                <a:solidFill>
                  <a:schemeClr val="bg1"/>
                </a:solidFill>
              </a:rPr>
              <a:t>Handle garbage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CA" sz="2800" dirty="0" smtClean="0">
                <a:solidFill>
                  <a:schemeClr val="bg1"/>
                </a:solidFill>
              </a:rPr>
              <a:t>Play outdoors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endParaRPr lang="en-CA" sz="2800" dirty="0" smtClean="0">
              <a:solidFill>
                <a:schemeClr val="bg1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CA" sz="2800" dirty="0" smtClean="0">
                <a:solidFill>
                  <a:schemeClr val="bg1"/>
                </a:solidFill>
              </a:rPr>
              <a:t>Before and after you: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CA" sz="2800" dirty="0" smtClean="0">
                <a:solidFill>
                  <a:schemeClr val="bg1"/>
                </a:solidFill>
              </a:rPr>
              <a:t>Prepare or eat food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CA" sz="2800" dirty="0" smtClean="0">
                <a:solidFill>
                  <a:schemeClr val="bg1"/>
                </a:solidFill>
              </a:rPr>
              <a:t>Touch a cut or open sore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167" y="5709548"/>
            <a:ext cx="864308" cy="86430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79353" y="6034359"/>
            <a:ext cx="1258827" cy="5394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7152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7316347" y="6121544"/>
            <a:ext cx="3263006" cy="365125"/>
          </a:xfrm>
        </p:spPr>
        <p:txBody>
          <a:bodyPr anchor="t"/>
          <a:lstStyle/>
          <a:p>
            <a:pPr algn="l"/>
            <a:r>
              <a:rPr lang="en-CA" sz="1000" dirty="0"/>
              <a:t>https://www.toronto.ca/community-people/health-wellness-care/health-programs-advice/hand-hygiene/   </a:t>
            </a:r>
          </a:p>
          <a:p>
            <a:pPr algn="l"/>
            <a:r>
              <a:rPr lang="en-CA" dirty="0" smtClean="0"/>
              <a:t>   </a:t>
            </a:r>
            <a:endParaRPr lang="en-CA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5164" y="226576"/>
            <a:ext cx="8321963" cy="579083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04800" y="701964"/>
            <a:ext cx="25908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 smtClean="0"/>
              <a:t>For more information from Toronto Public Health you can call 416.338.7600 or visit toronto.ca/health</a:t>
            </a:r>
            <a:endParaRPr lang="en-CA" dirty="0"/>
          </a:p>
        </p:txBody>
      </p:sp>
      <p:sp>
        <p:nvSpPr>
          <p:cNvPr id="7" name="TextBox 6"/>
          <p:cNvSpPr txBox="1"/>
          <p:nvPr/>
        </p:nvSpPr>
        <p:spPr>
          <a:xfrm>
            <a:off x="304800" y="3529156"/>
            <a:ext cx="25908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 smtClean="0"/>
              <a:t>Dry skin is not uncommon when you clean your hands often, especially during the winter. Try using lotion after cleaning your hands! </a:t>
            </a:r>
            <a:endParaRPr lang="en-CA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167" y="5709856"/>
            <a:ext cx="864000" cy="8640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79353" y="6034359"/>
            <a:ext cx="1258827" cy="5394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8030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3334" y="365125"/>
            <a:ext cx="6453581" cy="4302125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CA" dirty="0" smtClean="0"/>
              <a:t>Vaccines</a:t>
            </a:r>
            <a:endParaRPr lang="en-CA" dirty="0"/>
          </a:p>
        </p:txBody>
      </p:sp>
      <p:sp>
        <p:nvSpPr>
          <p:cNvPr id="8" name="Rectangle 7"/>
          <p:cNvSpPr/>
          <p:nvPr/>
        </p:nvSpPr>
        <p:spPr>
          <a:xfrm>
            <a:off x="7354136" y="4451806"/>
            <a:ext cx="1888659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" dirty="0">
                <a:solidFill>
                  <a:srgbClr val="1A1A1A"/>
                </a:solidFill>
                <a:latin typeface="-apple-system"/>
              </a:rPr>
              <a:t>Photo by </a:t>
            </a:r>
            <a:r>
              <a:rPr lang="en-US" sz="800" dirty="0" smtClean="0">
                <a:solidFill>
                  <a:srgbClr val="1A1A1A"/>
                </a:solidFill>
                <a:latin typeface="-apple-system"/>
              </a:rPr>
              <a:t>Edward Jenner from Pexels</a:t>
            </a:r>
            <a:endParaRPr lang="en-CA" sz="800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167" y="5709856"/>
            <a:ext cx="864000" cy="8640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79353" y="6034359"/>
            <a:ext cx="1258827" cy="5394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0290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Things to know</a:t>
            </a:r>
            <a:endParaRPr lang="en-CA" dirty="0"/>
          </a:p>
        </p:txBody>
      </p:sp>
      <p:sp>
        <p:nvSpPr>
          <p:cNvPr id="7" name="Content Placeholder 5"/>
          <p:cNvSpPr txBox="1">
            <a:spLocks/>
          </p:cNvSpPr>
          <p:nvPr/>
        </p:nvSpPr>
        <p:spPr>
          <a:xfrm>
            <a:off x="7407442" y="365125"/>
            <a:ext cx="4367133" cy="59166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CA" dirty="0"/>
          </a:p>
        </p:txBody>
      </p:sp>
      <p:sp>
        <p:nvSpPr>
          <p:cNvPr id="8" name="Content Placeholder 5"/>
          <p:cNvSpPr txBox="1">
            <a:spLocks/>
          </p:cNvSpPr>
          <p:nvPr/>
        </p:nvSpPr>
        <p:spPr>
          <a:xfrm>
            <a:off x="806450" y="1627664"/>
            <a:ext cx="4754479" cy="43513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CA" dirty="0">
                <a:solidFill>
                  <a:srgbClr val="482D7F"/>
                </a:solidFill>
              </a:rPr>
              <a:t>S</a:t>
            </a:r>
            <a:r>
              <a:rPr lang="en-CA" dirty="0" smtClean="0">
                <a:solidFill>
                  <a:srgbClr val="482D7F"/>
                </a:solidFill>
              </a:rPr>
              <a:t>peak with your family doctor or primary care physician to consult with them prior to taking the vaccine.</a:t>
            </a:r>
          </a:p>
          <a:p>
            <a:r>
              <a:rPr lang="en-CA" dirty="0" smtClean="0">
                <a:solidFill>
                  <a:srgbClr val="482D7F"/>
                </a:solidFill>
              </a:rPr>
              <a:t>No single vaccine provides 100% protection. </a:t>
            </a:r>
          </a:p>
          <a:p>
            <a:r>
              <a:rPr lang="en-CA" dirty="0" smtClean="0">
                <a:solidFill>
                  <a:srgbClr val="482D7F"/>
                </a:solidFill>
              </a:rPr>
              <a:t>Vaccines don’t just protect you, they protect individuals who can’t vaccinate. </a:t>
            </a:r>
            <a:endParaRPr lang="en-CA" dirty="0">
              <a:solidFill>
                <a:srgbClr val="482D7F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6849" y="612311"/>
            <a:ext cx="3765437" cy="5366691"/>
          </a:xfrm>
          <a:prstGeom prst="rect">
            <a:avLst/>
          </a:prstGeom>
          <a:effectLst>
            <a:outerShdw blurRad="76200" dir="18900000" sy="23000" kx="-1200000" algn="bl" rotWithShape="0">
              <a:prstClr val="black">
                <a:alpha val="20000"/>
              </a:prstClr>
            </a:outerShdw>
            <a:softEdge rad="31750"/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167" y="5709856"/>
            <a:ext cx="864000" cy="8640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79353" y="6034359"/>
            <a:ext cx="1258827" cy="5394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7415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Vaccines Safety</a:t>
            </a:r>
            <a:endParaRPr lang="en-CA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7036207" y="6151089"/>
            <a:ext cx="3543146" cy="316963"/>
          </a:xfrm>
        </p:spPr>
        <p:txBody>
          <a:bodyPr anchor="t"/>
          <a:lstStyle/>
          <a:p>
            <a:r>
              <a:rPr lang="en-CA" sz="1100" dirty="0"/>
              <a:t>https://covid-19.ontario.ca/covid-19-vaccines-ontario   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742321" y="156655"/>
            <a:ext cx="4367133" cy="5916613"/>
          </a:xfrm>
        </p:spPr>
        <p:txBody>
          <a:bodyPr>
            <a:normAutofit fontScale="92500"/>
          </a:bodyPr>
          <a:lstStyle/>
          <a:p>
            <a:r>
              <a:rPr lang="en-CA" dirty="0" smtClean="0"/>
              <a:t>After independent and thorough scientific reviews for safety, efficacy and quality, Health Canada has approved two vaccines for use in Canada: </a:t>
            </a:r>
          </a:p>
          <a:p>
            <a:pPr lvl="1"/>
            <a:r>
              <a:rPr lang="en-CA" dirty="0" smtClean="0"/>
              <a:t>Pfizer-</a:t>
            </a:r>
            <a:r>
              <a:rPr lang="en-CA" dirty="0" err="1" smtClean="0"/>
              <a:t>BioNTech</a:t>
            </a:r>
            <a:r>
              <a:rPr lang="en-CA" dirty="0" smtClean="0"/>
              <a:t> – approved on December 9, 2020</a:t>
            </a:r>
          </a:p>
          <a:p>
            <a:pPr lvl="1"/>
            <a:r>
              <a:rPr lang="en-CA" dirty="0" smtClean="0"/>
              <a:t>Moderna – approved on December 23, 2020</a:t>
            </a:r>
          </a:p>
          <a:p>
            <a:r>
              <a:rPr lang="en-CA" dirty="0" smtClean="0"/>
              <a:t>Both vaccines are manufactured in Belgium. After two doses, they are expected to be 94-95% effective. </a:t>
            </a:r>
            <a:endParaRPr lang="en-CA" dirty="0"/>
          </a:p>
        </p:txBody>
      </p:sp>
      <p:sp>
        <p:nvSpPr>
          <p:cNvPr id="9" name="Content Placeholder 5"/>
          <p:cNvSpPr txBox="1">
            <a:spLocks/>
          </p:cNvSpPr>
          <p:nvPr/>
        </p:nvSpPr>
        <p:spPr>
          <a:xfrm>
            <a:off x="6619874" y="1825625"/>
            <a:ext cx="4754479" cy="43513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CA" dirty="0" smtClean="0">
                <a:solidFill>
                  <a:srgbClr val="482D7F"/>
                </a:solidFill>
              </a:rPr>
              <a:t>They will be an important tool to help stop the spread of the virus and allow individuals, families and workers to safely resume normal life.</a:t>
            </a:r>
          </a:p>
          <a:p>
            <a:r>
              <a:rPr lang="en-CA" dirty="0" smtClean="0">
                <a:solidFill>
                  <a:srgbClr val="482D7F"/>
                </a:solidFill>
              </a:rPr>
              <a:t>The coronavirus vaccine does not cause a coronavirus infection. </a:t>
            </a:r>
          </a:p>
          <a:p>
            <a:r>
              <a:rPr lang="en-CA" dirty="0" smtClean="0">
                <a:solidFill>
                  <a:srgbClr val="482D7F"/>
                </a:solidFill>
              </a:rPr>
              <a:t>It helps to build up your immunity to the virus, so your body will fight it off more easily if it affects you.</a:t>
            </a:r>
            <a:endParaRPr lang="en-CA" dirty="0">
              <a:solidFill>
                <a:srgbClr val="482D7F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167" y="5709548"/>
            <a:ext cx="864308" cy="86430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79353" y="6034359"/>
            <a:ext cx="1258827" cy="5394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7238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General Eligibility and Estimated Timeframes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167" y="5709856"/>
            <a:ext cx="864000" cy="864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79353" y="6034359"/>
            <a:ext cx="1258827" cy="5394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8025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CA" sz="4800" dirty="0" smtClean="0"/>
              <a:t>Who will be vaccinated? </a:t>
            </a:r>
            <a:endParaRPr lang="en-CA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CA" sz="2700" dirty="0" smtClean="0"/>
              <a:t>Earliest doses will be available for: </a:t>
            </a:r>
          </a:p>
          <a:p>
            <a:pPr lvl="1"/>
            <a:r>
              <a:rPr lang="en-CA" sz="2300" dirty="0" smtClean="0"/>
              <a:t>Residents, staff, essential caregivers (including family caregivers) and other employees in congregate living settings for seniors. </a:t>
            </a:r>
          </a:p>
          <a:p>
            <a:pPr lvl="1"/>
            <a:r>
              <a:rPr lang="en-CA" sz="2300" dirty="0" smtClean="0"/>
              <a:t>Health care workers, including hospital employees, staff who work or study in hospitals and health care personnel</a:t>
            </a:r>
          </a:p>
          <a:p>
            <a:pPr lvl="1"/>
            <a:r>
              <a:rPr lang="en-CA" sz="2300" dirty="0" smtClean="0"/>
              <a:t>Adult recipients of chronic home health care</a:t>
            </a:r>
            <a:endParaRPr lang="en-CA" sz="230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CA" dirty="0" smtClean="0"/>
              <a:t>Midway and long term doses will be available for:</a:t>
            </a:r>
          </a:p>
          <a:p>
            <a:pPr lvl="1"/>
            <a:r>
              <a:rPr lang="en-CA" dirty="0" smtClean="0"/>
              <a:t>Older adults, beginning with those 80 and older and decreasing in five-year increments over the course of the vaccine rollout</a:t>
            </a:r>
          </a:p>
          <a:p>
            <a:pPr lvl="1"/>
            <a:r>
              <a:rPr lang="en-CA" dirty="0" smtClean="0"/>
              <a:t>People who live and work in high-risk settings (i.e. shelters)</a:t>
            </a:r>
          </a:p>
          <a:p>
            <a:pPr lvl="1"/>
            <a:r>
              <a:rPr lang="en-CA" dirty="0" smtClean="0"/>
              <a:t>Frontline essential workers</a:t>
            </a:r>
          </a:p>
          <a:p>
            <a:pPr lvl="1"/>
            <a:r>
              <a:rPr lang="en-CA" dirty="0" smtClean="0"/>
              <a:t>Individuals with high-risk chronic conditions and their caregivers</a:t>
            </a:r>
          </a:p>
          <a:p>
            <a:pPr lvl="1"/>
            <a:r>
              <a:rPr lang="en-CA" dirty="0" smtClean="0"/>
              <a:t>Other populations and communities who are at greater risk to COVID-19. </a:t>
            </a:r>
            <a:endParaRPr lang="en-CA" dirty="0"/>
          </a:p>
        </p:txBody>
      </p:sp>
      <p:sp>
        <p:nvSpPr>
          <p:cNvPr id="8" name="TextBox 7"/>
          <p:cNvSpPr txBox="1"/>
          <p:nvPr/>
        </p:nvSpPr>
        <p:spPr>
          <a:xfrm>
            <a:off x="6547833" y="6176963"/>
            <a:ext cx="403578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000" dirty="0"/>
              <a:t>https://covid-19.ontario.ca/getting-covid-19-vaccine-ontario#phase-2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167" y="5709856"/>
            <a:ext cx="864000" cy="8640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79353" y="6034359"/>
            <a:ext cx="1258827" cy="5394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0498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A Quick Look at History</a:t>
            </a:r>
            <a:endParaRPr lang="en-CA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4388" y="4467224"/>
            <a:ext cx="10563225" cy="1148485"/>
          </a:xfrm>
        </p:spPr>
        <p:txBody>
          <a:bodyPr/>
          <a:lstStyle/>
          <a:p>
            <a:r>
              <a:rPr lang="en-CA" dirty="0" smtClean="0"/>
              <a:t>“Throughout history, humans have successfully developed vaccines for a number of life-threatening diseases, including meningitis, tetanus, measles and wild poliovirus.” – World Health Organization</a:t>
            </a:r>
            <a:endParaRPr lang="en-CA" dirty="0"/>
          </a:p>
        </p:txBody>
      </p:sp>
      <p:sp>
        <p:nvSpPr>
          <p:cNvPr id="4" name="Date Placeholder 2"/>
          <p:cNvSpPr txBox="1">
            <a:spLocks/>
          </p:cNvSpPr>
          <p:nvPr/>
        </p:nvSpPr>
        <p:spPr>
          <a:xfrm>
            <a:off x="5689600" y="6121544"/>
            <a:ext cx="4889753" cy="365125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CA" sz="900" dirty="0"/>
              <a:t>https://www.who.int/news-room/feature-stories/detail/how-do-vaccines-work?utm_source=facebook&amp;utm_medium=landingpageviews&amp;utm_campaign=vaccinebls&amp;fbclid=PAAabA6WQYqpAXTvHNFMMMuVv7ySH0vFo0K6NmfTzPVcrot3JmIBA9GQDq6s0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153" y="6028605"/>
            <a:ext cx="692870" cy="69287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79353" y="6034359"/>
            <a:ext cx="1258827" cy="5394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0577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2572838" y="1505951"/>
            <a:ext cx="8931185" cy="2502631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pPr algn="ctr"/>
            <a:r>
              <a:rPr lang="en-CA" sz="4800" dirty="0" smtClean="0"/>
              <a:t>How have you been staying </a:t>
            </a:r>
            <a:r>
              <a:rPr lang="en-CA" sz="4800" u="sng" dirty="0" smtClean="0"/>
              <a:t>safe</a:t>
            </a:r>
            <a:r>
              <a:rPr lang="en-CA" sz="4800" dirty="0" smtClean="0"/>
              <a:t> during COVID-19?</a:t>
            </a:r>
            <a:endParaRPr lang="en-CA" sz="48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167" y="5709548"/>
            <a:ext cx="864308" cy="86430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79353" y="6034359"/>
            <a:ext cx="1258827" cy="5394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6901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CA" dirty="0" smtClean="0"/>
              <a:t>Masks</a:t>
            </a:r>
            <a:endParaRPr lang="en-CA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lnSpc>
                <a:spcPct val="150000"/>
              </a:lnSpc>
            </a:pPr>
            <a:r>
              <a:rPr lang="en-CA" sz="4400" dirty="0" smtClean="0"/>
              <a:t>Fabric or Disposable</a:t>
            </a:r>
          </a:p>
          <a:p>
            <a:pPr>
              <a:lnSpc>
                <a:spcPct val="150000"/>
              </a:lnSpc>
            </a:pPr>
            <a:r>
              <a:rPr lang="en-CA" sz="4400" dirty="0" smtClean="0"/>
              <a:t>Wearing masks</a:t>
            </a:r>
          </a:p>
          <a:p>
            <a:pPr>
              <a:lnSpc>
                <a:spcPct val="150000"/>
              </a:lnSpc>
            </a:pPr>
            <a:r>
              <a:rPr lang="en-CA" sz="4400" dirty="0" smtClean="0"/>
              <a:t>Face shields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01925" y="2380891"/>
            <a:ext cx="584008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3200" b="1" dirty="0" smtClean="0">
                <a:solidFill>
                  <a:schemeClr val="bg1"/>
                </a:solidFill>
              </a:rPr>
              <a:t>When should I wear a mask? </a:t>
            </a:r>
            <a:endParaRPr lang="en-CA" sz="3200" b="1" dirty="0">
              <a:solidFill>
                <a:schemeClr val="bg1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167" y="5709548"/>
            <a:ext cx="864308" cy="86430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79353" y="6034359"/>
            <a:ext cx="1258827" cy="5394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2571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Thank You</a:t>
            </a:r>
            <a:endParaRPr lang="en-CA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4388" y="4467225"/>
            <a:ext cx="10563225" cy="858920"/>
          </a:xfrm>
        </p:spPr>
        <p:txBody>
          <a:bodyPr/>
          <a:lstStyle/>
          <a:p>
            <a:r>
              <a:rPr lang="en-CA" dirty="0" smtClean="0"/>
              <a:t>Resources can be </a:t>
            </a:r>
            <a:r>
              <a:rPr lang="en-CA" u="sng" dirty="0" smtClean="0"/>
              <a:t>emailed</a:t>
            </a:r>
            <a:r>
              <a:rPr lang="en-CA" dirty="0" smtClean="0"/>
              <a:t> to you or a family member upon request. </a:t>
            </a:r>
            <a:endParaRPr lang="en-CA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167" y="5709548"/>
            <a:ext cx="864308" cy="86430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79353" y="6034359"/>
            <a:ext cx="1258827" cy="5394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6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06450" y="526211"/>
            <a:ext cx="10547350" cy="5650752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CA" sz="3200" dirty="0" smtClean="0"/>
              <a:t>According to the Public Health Agency of Canada a mask should be worn: </a:t>
            </a:r>
          </a:p>
          <a:p>
            <a:endParaRPr lang="en-CA" dirty="0"/>
          </a:p>
          <a:p>
            <a:pPr marL="0" indent="0" algn="ctr">
              <a:buNone/>
            </a:pPr>
            <a:endParaRPr lang="en-CA" sz="4800" dirty="0" smtClean="0"/>
          </a:p>
          <a:p>
            <a:pPr marL="0" indent="0" algn="ctr">
              <a:buNone/>
            </a:pPr>
            <a:r>
              <a:rPr lang="en-CA" sz="4800" dirty="0" smtClean="0"/>
              <a:t>“to protect yourself and others… to prevent the spread of COVID-19” </a:t>
            </a:r>
            <a:endParaRPr lang="en-CA" sz="4800" dirty="0"/>
          </a:p>
        </p:txBody>
      </p:sp>
      <p:sp>
        <p:nvSpPr>
          <p:cNvPr id="2" name="TextBox 1"/>
          <p:cNvSpPr txBox="1"/>
          <p:nvPr/>
        </p:nvSpPr>
        <p:spPr>
          <a:xfrm>
            <a:off x="6337127" y="6125255"/>
            <a:ext cx="42422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/>
            <a:r>
              <a:rPr lang="en-CA" sz="900" dirty="0">
                <a:solidFill>
                  <a:schemeClr val="bg1"/>
                </a:solidFill>
              </a:rPr>
              <a:t>www.canada.ca/en/public-health/services/diseases/2019-novel-coronavirus-infection/prevention-risks/about-non-medical-masks-face-coverings.html#a1</a:t>
            </a:r>
            <a:endParaRPr lang="en-CA" sz="1100" dirty="0">
              <a:solidFill>
                <a:schemeClr val="bg1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167" y="5709548"/>
            <a:ext cx="864308" cy="86430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79353" y="6034359"/>
            <a:ext cx="1258827" cy="5394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2366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454" y="660906"/>
            <a:ext cx="3161662" cy="4742873"/>
          </a:xfrm>
          <a:prstGeom prst="rect">
            <a:avLst/>
          </a:prstGeom>
          <a:effectLst>
            <a:reflection blurRad="6350" stA="52000" endA="300" endPos="35000" dir="5400000" sy="-100000" algn="bl" rotWithShape="0"/>
            <a:softEdge rad="0"/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Disposable Masks</a:t>
            </a:r>
            <a:endParaRPr lang="en-CA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smtClean="0"/>
              <a:t>Did you know that disposable masks are mostly made of plastic?</a:t>
            </a:r>
          </a:p>
          <a:p>
            <a:r>
              <a:rPr lang="en-CA" dirty="0" smtClean="0"/>
              <a:t>If you must use a disposable mask, always dispose of it properly in a garbage container.</a:t>
            </a:r>
          </a:p>
          <a:p>
            <a:r>
              <a:rPr lang="en-CA" dirty="0" smtClean="0"/>
              <a:t>Did you know that disposable masks are also known as single-use masks?</a:t>
            </a:r>
            <a:endParaRPr lang="en-CA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167" y="5709548"/>
            <a:ext cx="864308" cy="86430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79353" y="6034359"/>
            <a:ext cx="1258827" cy="5394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9255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167" y="5709856"/>
            <a:ext cx="864000" cy="864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1395" y="365125"/>
            <a:ext cx="6526003" cy="925195"/>
          </a:xfrm>
        </p:spPr>
        <p:txBody>
          <a:bodyPr/>
          <a:lstStyle/>
          <a:p>
            <a:r>
              <a:rPr lang="en-CA" dirty="0" smtClean="0"/>
              <a:t>Fabric Masks</a:t>
            </a:r>
            <a:endParaRPr lang="en-CA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61395" y="1412240"/>
            <a:ext cx="5289550" cy="4297616"/>
          </a:xfrm>
        </p:spPr>
        <p:txBody>
          <a:bodyPr>
            <a:normAutofit/>
          </a:bodyPr>
          <a:lstStyle/>
          <a:p>
            <a:r>
              <a:rPr lang="en-CA" dirty="0" smtClean="0"/>
              <a:t>Did you know that choosing a reusable mask or face covering, you can help prevent the spread of COVID-19, while also doing your part to reduce  environmental impact?</a:t>
            </a:r>
          </a:p>
          <a:p>
            <a:r>
              <a:rPr lang="en-CA" dirty="0" smtClean="0"/>
              <a:t>They can be homemade or purchased.</a:t>
            </a:r>
          </a:p>
          <a:p>
            <a:r>
              <a:rPr lang="en-CA" dirty="0" smtClean="0"/>
              <a:t>Should be made of a tightly woven material fabric.</a:t>
            </a:r>
            <a:endParaRPr lang="en-CA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5696" y="532824"/>
            <a:ext cx="3672802" cy="5509202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79353" y="6100348"/>
            <a:ext cx="1258827" cy="5394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654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How to Wear a Mask</a:t>
            </a:r>
            <a:endParaRPr lang="en-CA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4388" y="4467225"/>
            <a:ext cx="10563225" cy="724536"/>
          </a:xfrm>
        </p:spPr>
        <p:txBody>
          <a:bodyPr/>
          <a:lstStyle/>
          <a:p>
            <a:r>
              <a:rPr lang="en-CA" dirty="0" smtClean="0"/>
              <a:t>In the safest way possible</a:t>
            </a:r>
            <a:endParaRPr lang="en-CA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167" y="5709856"/>
            <a:ext cx="864000" cy="864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79353" y="6034359"/>
            <a:ext cx="1258827" cy="5394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0935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6450" y="365125"/>
            <a:ext cx="4765675" cy="894715"/>
          </a:xfrm>
        </p:spPr>
        <p:txBody>
          <a:bodyPr/>
          <a:lstStyle/>
          <a:p>
            <a:r>
              <a:rPr lang="en-CA" dirty="0" smtClean="0"/>
              <a:t>Do’s</a:t>
            </a:r>
            <a:endParaRPr lang="en-CA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128093" y="6121544"/>
            <a:ext cx="4451260" cy="365125"/>
          </a:xfrm>
        </p:spPr>
        <p:txBody>
          <a:bodyPr/>
          <a:lstStyle/>
          <a:p>
            <a:pPr algn="l"/>
            <a:r>
              <a:rPr lang="en-CA" sz="700" dirty="0"/>
              <a:t>https://www.canada.ca/content/dam/hc-sc/documents/services/publications/diseases-and-conditions/covid-19-safely-use-non-medical-mask-face-covering/covid-19-safely-use-non-medical-mask-face-covering-en.pdf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806450" y="1259841"/>
            <a:ext cx="4765675" cy="4551680"/>
          </a:xfrm>
        </p:spPr>
        <p:txBody>
          <a:bodyPr>
            <a:normAutofit lnSpcReduction="10000"/>
          </a:bodyPr>
          <a:lstStyle/>
          <a:p>
            <a:r>
              <a:rPr lang="en-CA" dirty="0" smtClean="0"/>
              <a:t>Wear a non-medical mask or face covering to </a:t>
            </a:r>
            <a:r>
              <a:rPr lang="en-CA" b="1" dirty="0" smtClean="0"/>
              <a:t>protect yourself and others</a:t>
            </a:r>
            <a:r>
              <a:rPr lang="en-CA" dirty="0" smtClean="0"/>
              <a:t>. </a:t>
            </a:r>
          </a:p>
          <a:p>
            <a:r>
              <a:rPr lang="en-CA" dirty="0" smtClean="0"/>
              <a:t>Ensure the mask is made of </a:t>
            </a:r>
            <a:r>
              <a:rPr lang="en-CA" b="1" dirty="0" smtClean="0"/>
              <a:t>at least 3 layers, including 2 layers of tightly woven fabric</a:t>
            </a:r>
            <a:r>
              <a:rPr lang="en-CA" dirty="0" smtClean="0"/>
              <a:t>, with a filter or filter fabric between layers. </a:t>
            </a:r>
          </a:p>
          <a:p>
            <a:r>
              <a:rPr lang="en-CA" dirty="0" smtClean="0"/>
              <a:t>Inspect the mask for tears or holes</a:t>
            </a:r>
            <a:endParaRPr lang="en-CA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4730" y="1071418"/>
            <a:ext cx="1647220" cy="447480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167" y="5709856"/>
            <a:ext cx="864000" cy="8640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79353" y="6034359"/>
            <a:ext cx="1258827" cy="5394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9328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6450" y="365126"/>
            <a:ext cx="4765675" cy="1057276"/>
          </a:xfrm>
        </p:spPr>
        <p:txBody>
          <a:bodyPr/>
          <a:lstStyle/>
          <a:p>
            <a:r>
              <a:rPr lang="en-CA" dirty="0" smtClean="0"/>
              <a:t>Do’s</a:t>
            </a:r>
            <a:endParaRPr lang="en-CA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146946" y="6121544"/>
            <a:ext cx="4432407" cy="365125"/>
          </a:xfrm>
        </p:spPr>
        <p:txBody>
          <a:bodyPr/>
          <a:lstStyle/>
          <a:p>
            <a:pPr algn="l"/>
            <a:r>
              <a:rPr lang="en-CA" sz="700" dirty="0"/>
              <a:t>https://www.canada.ca/content/dam/hc-sc/documents/services/publications/diseases-and-conditions/covid-19-safely-use-non-medical-mask-face-covering/covid-19-safely-use-non-medical-mask-face-covering-en.pdf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806450" y="1422401"/>
            <a:ext cx="4765675" cy="4373804"/>
          </a:xfrm>
        </p:spPr>
        <p:txBody>
          <a:bodyPr>
            <a:normAutofit/>
          </a:bodyPr>
          <a:lstStyle/>
          <a:p>
            <a:r>
              <a:rPr lang="en-CA" dirty="0" smtClean="0"/>
              <a:t>Ensure the mask or face covering is clean and dry.</a:t>
            </a:r>
          </a:p>
          <a:p>
            <a:r>
              <a:rPr lang="en-CA" b="1" dirty="0" smtClean="0"/>
              <a:t>Wash your hands</a:t>
            </a:r>
            <a:r>
              <a:rPr lang="en-CA" dirty="0" smtClean="0"/>
              <a:t> or use </a:t>
            </a:r>
            <a:r>
              <a:rPr lang="en-CA" b="1" dirty="0" smtClean="0"/>
              <a:t>alcohol-based hand sanitizer</a:t>
            </a:r>
            <a:r>
              <a:rPr lang="en-CA" dirty="0" smtClean="0"/>
              <a:t> before and after touching the mask or face covering.</a:t>
            </a:r>
            <a:endParaRPr lang="en-CA" b="1" dirty="0" smtClean="0"/>
          </a:p>
          <a:p>
            <a:r>
              <a:rPr lang="en-CA" dirty="0" smtClean="0"/>
              <a:t>Use the ear loops or ties to put on and remove the mask.</a:t>
            </a:r>
            <a:endParaRPr lang="en-CA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9190" y="951345"/>
            <a:ext cx="1705936" cy="484485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167" y="5709856"/>
            <a:ext cx="864000" cy="8640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79353" y="6034359"/>
            <a:ext cx="1258827" cy="5394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2091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RWC Colours">
      <a:dk1>
        <a:srgbClr val="3F2C78"/>
      </a:dk1>
      <a:lt1>
        <a:sysClr val="window" lastClr="FFFFFF"/>
      </a:lt1>
      <a:dk2>
        <a:srgbClr val="363636"/>
      </a:dk2>
      <a:lt2>
        <a:srgbClr val="DDCDE5"/>
      </a:lt2>
      <a:accent1>
        <a:srgbClr val="7030A0"/>
      </a:accent1>
      <a:accent2>
        <a:srgbClr val="D8D8D8"/>
      </a:accent2>
      <a:accent3>
        <a:srgbClr val="00938F"/>
      </a:accent3>
      <a:accent4>
        <a:srgbClr val="FF754C"/>
      </a:accent4>
      <a:accent5>
        <a:srgbClr val="005C81"/>
      </a:accent5>
      <a:accent6>
        <a:srgbClr val="77A523"/>
      </a:accent6>
      <a:hlink>
        <a:srgbClr val="FFFFFF"/>
      </a:hlink>
      <a:folHlink>
        <a:srgbClr val="7030A0"/>
      </a:folHlink>
    </a:clrScheme>
    <a:fontScheme name="RWC Fonts">
      <a:majorFont>
        <a:latin typeface="Helvetica neue"/>
        <a:ea typeface=""/>
        <a:cs typeface=""/>
      </a:majorFont>
      <a:minorFont>
        <a:latin typeface="Helvetica neue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41629877-58AB-4585-B5FA-224C5214440B}" vid="{F92A15AA-3735-4C48-8E1D-174478C243F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RWC Safety Workshop</Template>
  <TotalTime>12558</TotalTime>
  <Words>1321</Words>
  <Application>Microsoft Office PowerPoint</Application>
  <PresentationFormat>Widescreen</PresentationFormat>
  <Paragraphs>178</Paragraphs>
  <Slides>30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5" baseType="lpstr">
      <vt:lpstr>-apple-system</vt:lpstr>
      <vt:lpstr>Arial</vt:lpstr>
      <vt:lpstr>Calibri</vt:lpstr>
      <vt:lpstr>Helvetica neue</vt:lpstr>
      <vt:lpstr>Office Theme</vt:lpstr>
      <vt:lpstr>SAFETY</vt:lpstr>
      <vt:lpstr>Topics of Discussion</vt:lpstr>
      <vt:lpstr>Masks</vt:lpstr>
      <vt:lpstr>PowerPoint Presentation</vt:lpstr>
      <vt:lpstr>Disposable Masks</vt:lpstr>
      <vt:lpstr>Fabric Masks</vt:lpstr>
      <vt:lpstr>How to Wear a Mask</vt:lpstr>
      <vt:lpstr>Do’s</vt:lpstr>
      <vt:lpstr>Do’s</vt:lpstr>
      <vt:lpstr>Do’s</vt:lpstr>
      <vt:lpstr>Do’s</vt:lpstr>
      <vt:lpstr>Don’ts</vt:lpstr>
      <vt:lpstr>Don’ts</vt:lpstr>
      <vt:lpstr>Face Shields</vt:lpstr>
      <vt:lpstr>Face Shields continued…</vt:lpstr>
      <vt:lpstr>Gloves</vt:lpstr>
      <vt:lpstr>PowerPoint Presentation</vt:lpstr>
      <vt:lpstr>PowerPoint Presentation</vt:lpstr>
      <vt:lpstr>Sanitizer</vt:lpstr>
      <vt:lpstr>PowerPoint Presentation</vt:lpstr>
      <vt:lpstr>Hand Washing</vt:lpstr>
      <vt:lpstr>PowerPoint Presentation</vt:lpstr>
      <vt:lpstr>Vaccines</vt:lpstr>
      <vt:lpstr>Things to know</vt:lpstr>
      <vt:lpstr>Vaccines Safety</vt:lpstr>
      <vt:lpstr>General Eligibility and Estimated Timeframes</vt:lpstr>
      <vt:lpstr>Who will be vaccinated? </vt:lpstr>
      <vt:lpstr>A Quick Look at History</vt:lpstr>
      <vt:lpstr>How have you been staying safe during COVID-19?</vt:lpstr>
      <vt:lpstr>Thank You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Justin;JUSTIN REID</dc:creator>
  <cp:keywords>2021;seniors;education;workshop;Rexdale Women's Centre;925albion;21panorama</cp:keywords>
  <cp:lastModifiedBy>Justin</cp:lastModifiedBy>
  <cp:revision>156</cp:revision>
  <dcterms:created xsi:type="dcterms:W3CDTF">2020-12-21T22:09:18Z</dcterms:created>
  <dcterms:modified xsi:type="dcterms:W3CDTF">2021-01-24T01:15:31Z</dcterms:modified>
</cp:coreProperties>
</file>