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540" r:id="rId2"/>
    <p:sldId id="590" r:id="rId3"/>
    <p:sldId id="571" r:id="rId4"/>
    <p:sldId id="574" r:id="rId5"/>
    <p:sldId id="576" r:id="rId6"/>
    <p:sldId id="580" r:id="rId7"/>
    <p:sldId id="581" r:id="rId8"/>
    <p:sldId id="545" r:id="rId9"/>
    <p:sldId id="582" r:id="rId10"/>
    <p:sldId id="587" r:id="rId11"/>
    <p:sldId id="588" r:id="rId12"/>
    <p:sldId id="572" r:id="rId13"/>
    <p:sldId id="583" r:id="rId14"/>
    <p:sldId id="573" r:id="rId15"/>
    <p:sldId id="584" r:id="rId16"/>
    <p:sldId id="577" r:id="rId17"/>
    <p:sldId id="585" r:id="rId18"/>
    <p:sldId id="579" r:id="rId19"/>
    <p:sldId id="586" r:id="rId20"/>
    <p:sldId id="578" r:id="rId21"/>
    <p:sldId id="589" r:id="rId22"/>
    <p:sldId id="570" r:id="rId23"/>
    <p:sldId id="562" r:id="rId24"/>
    <p:sldId id="561" r:id="rId25"/>
    <p:sldId id="552" r:id="rId26"/>
    <p:sldId id="553" r:id="rId27"/>
    <p:sldId id="563" r:id="rId28"/>
    <p:sldId id="564" r:id="rId29"/>
    <p:sldId id="554" r:id="rId30"/>
    <p:sldId id="555" r:id="rId31"/>
    <p:sldId id="565" r:id="rId32"/>
    <p:sldId id="566" r:id="rId33"/>
    <p:sldId id="568" r:id="rId34"/>
    <p:sldId id="567" r:id="rId35"/>
    <p:sldId id="569" r:id="rId36"/>
    <p:sldId id="55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B1318"/>
    <a:srgbClr val="7D7D7D"/>
    <a:srgbClr val="B6976B"/>
    <a:srgbClr val="6D4835"/>
    <a:srgbClr val="713A1F"/>
    <a:srgbClr val="FFDA51"/>
    <a:srgbClr val="FFF48F"/>
    <a:srgbClr val="FFF7B2"/>
    <a:srgbClr val="E7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BAF35-56D9-42E7-98F6-1F6730D3FEE1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7F486-9C67-4E19-89A3-C76E81C27D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5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114C-1780-4DFA-AF83-0E612718D743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DC156-9CF6-4CF5-8796-95E8418FA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93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86" y="2788666"/>
            <a:ext cx="3427691" cy="34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1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383" y="365125"/>
            <a:ext cx="524542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4367133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3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47656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0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5297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19874" y="1825625"/>
            <a:ext cx="475447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0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260350"/>
            <a:ext cx="5281200" cy="60483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3793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5277522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890587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9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27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7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0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365125"/>
            <a:ext cx="10547350" cy="430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49" y="5089526"/>
            <a:ext cx="10563225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07030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333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5836601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DC5-C8B9-4395-93BC-EB4D5E5FF45E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53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77D8-5338-4BDE-BF67-0D5E685CF415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33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6124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1D2-0CFB-479B-B316-14CFCA53526A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35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1508-B4F2-4B28-A86E-F7ABDD1E0EF2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75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63C2-BE55-4768-8A80-399990EB95D4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442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BFD3-4F8C-4270-A65C-69AAF34F6F82}" type="datetime4">
              <a:rPr lang="en-CA" smtClean="0"/>
              <a:t>January 25,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72837" y="6356349"/>
            <a:ext cx="4389937" cy="365125"/>
          </a:xfr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28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728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66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4842" y="6356350"/>
            <a:ext cx="2743200" cy="365125"/>
          </a:xfrm>
        </p:spPr>
        <p:txBody>
          <a:bodyPr/>
          <a:lstStyle/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20237" y="6356349"/>
            <a:ext cx="4389937" cy="365125"/>
          </a:xfr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58462" y="6356350"/>
            <a:ext cx="1042737" cy="365125"/>
          </a:xfrm>
        </p:spPr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02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02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995412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073813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957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993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52895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7684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1825625"/>
            <a:ext cx="527835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10400" y="260350"/>
            <a:ext cx="4366800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9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5000">
              <a:schemeClr val="bg1">
                <a:lumMod val="95000"/>
              </a:schemeClr>
            </a:gs>
            <a:gs pos="100000">
              <a:schemeClr val="accent2">
                <a:alpha val="77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744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25,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1062" y="6356350"/>
            <a:ext cx="1042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ight Triangle 10"/>
          <p:cNvSpPr/>
          <p:nvPr userDrawn="1"/>
        </p:nvSpPr>
        <p:spPr>
          <a:xfrm rot="5400000">
            <a:off x="-94895" y="94891"/>
            <a:ext cx="1371600" cy="1181819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Triangle 11"/>
          <p:cNvSpPr/>
          <p:nvPr userDrawn="1"/>
        </p:nvSpPr>
        <p:spPr>
          <a:xfrm rot="5400000">
            <a:off x="-218652" y="218647"/>
            <a:ext cx="3160448" cy="2723154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10547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1825625"/>
            <a:ext cx="10547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30" r:id="rId2"/>
    <p:sldLayoutId id="2147483728" r:id="rId3"/>
    <p:sldLayoutId id="2147483729" r:id="rId4"/>
    <p:sldLayoutId id="2147483698" r:id="rId5"/>
    <p:sldLayoutId id="2147483737" r:id="rId6"/>
    <p:sldLayoutId id="2147483724" r:id="rId7"/>
    <p:sldLayoutId id="2147483725" r:id="rId8"/>
    <p:sldLayoutId id="2147483731" r:id="rId9"/>
    <p:sldLayoutId id="2147483726" r:id="rId10"/>
    <p:sldLayoutId id="2147483733" r:id="rId11"/>
    <p:sldLayoutId id="2147483734" r:id="rId12"/>
    <p:sldLayoutId id="2147483732" r:id="rId13"/>
    <p:sldLayoutId id="2147483735" r:id="rId14"/>
    <p:sldLayoutId id="2147483699" r:id="rId15"/>
    <p:sldLayoutId id="2147483727" r:id="rId16"/>
    <p:sldLayoutId id="2147483723" r:id="rId17"/>
    <p:sldLayoutId id="2147483736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508" userDrawn="1">
          <p15:clr>
            <a:srgbClr val="F26B43"/>
          </p15:clr>
        </p15:guide>
        <p15:guide id="6" pos="7162" userDrawn="1">
          <p15:clr>
            <a:srgbClr val="F26B43"/>
          </p15:clr>
        </p15:guide>
        <p15:guide id="7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rocerygateway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anadiantire.ca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almart.ca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sssupportservices.ca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CA" dirty="0" smtClean="0"/>
              <a:t>Mental Health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94" y="1591616"/>
            <a:ext cx="9266386" cy="912687"/>
          </a:xfrm>
        </p:spPr>
        <p:txBody>
          <a:bodyPr>
            <a:noAutofit/>
          </a:bodyPr>
          <a:lstStyle/>
          <a:p>
            <a:r>
              <a:rPr lang="en-CA" dirty="0" smtClean="0"/>
              <a:t>&amp; </a:t>
            </a:r>
          </a:p>
          <a:p>
            <a:r>
              <a:rPr lang="en-CA" dirty="0" smtClean="0"/>
              <a:t>Resources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9110" y="161093"/>
            <a:ext cx="2073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 smtClean="0">
                <a:solidFill>
                  <a:schemeClr val="bg1"/>
                </a:solidFill>
              </a:rPr>
              <a:t>Ethno-cultural Seniors</a:t>
            </a:r>
            <a:r>
              <a:rPr lang="en-CA" sz="2000" dirty="0" smtClean="0">
                <a:solidFill>
                  <a:schemeClr val="bg1"/>
                </a:solidFill>
              </a:rPr>
              <a:t>: </a:t>
            </a:r>
          </a:p>
          <a:p>
            <a:endParaRPr lang="en-CA" sz="2000" dirty="0" smtClean="0">
              <a:solidFill>
                <a:schemeClr val="bg1"/>
              </a:solidFill>
            </a:endParaRPr>
          </a:p>
          <a:p>
            <a:r>
              <a:rPr lang="en-CA" sz="2000" dirty="0" smtClean="0">
                <a:solidFill>
                  <a:schemeClr val="bg1"/>
                </a:solidFill>
              </a:rPr>
              <a:t>Staying Healthy, Well and Safe 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at Home in Communities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4" y="5834078"/>
            <a:ext cx="2602335" cy="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450" y="365125"/>
            <a:ext cx="10547350" cy="51660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- Know and accept that life can be challenging</a:t>
            </a:r>
            <a:br>
              <a:rPr lang="en-CA" dirty="0" smtClean="0"/>
            </a:br>
            <a:r>
              <a:rPr lang="en-CA" dirty="0" smtClean="0"/>
              <a:t>- Set realistic goals for yourself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- Learn and try new activities, like starting a hobby or becoming more comfortable with technology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450" y="2414058"/>
            <a:ext cx="10547350" cy="1325563"/>
          </a:xfrm>
        </p:spPr>
        <p:txBody>
          <a:bodyPr>
            <a:normAutofit/>
          </a:bodyPr>
          <a:lstStyle/>
          <a:p>
            <a:pPr algn="ctr"/>
            <a:r>
              <a:rPr lang="en-CA" sz="6600" dirty="0" smtClean="0">
                <a:solidFill>
                  <a:schemeClr val="bg1"/>
                </a:solidFill>
              </a:rPr>
              <a:t>Getting Creative</a:t>
            </a:r>
            <a:endParaRPr lang="en-CA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7200" dirty="0" smtClean="0"/>
              <a:t>Active Living</a:t>
            </a:r>
            <a:endParaRPr lang="en-CA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6071" y="179295"/>
            <a:ext cx="8111004" cy="824752"/>
          </a:xfrm>
        </p:spPr>
        <p:txBody>
          <a:bodyPr/>
          <a:lstStyle/>
          <a:p>
            <a:r>
              <a:rPr lang="en-CA" dirty="0" smtClean="0"/>
              <a:t>Staying Active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6071" y="1004047"/>
            <a:ext cx="8111004" cy="53519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dirty="0" smtClean="0"/>
              <a:t>Low impact </a:t>
            </a:r>
            <a:r>
              <a:rPr lang="en-CA" dirty="0" smtClean="0"/>
              <a:t>movement is easy </a:t>
            </a:r>
            <a:r>
              <a:rPr lang="en-CA" dirty="0" smtClean="0"/>
              <a:t>on the joints</a:t>
            </a:r>
          </a:p>
          <a:p>
            <a:pPr lvl="1">
              <a:lnSpc>
                <a:spcPct val="110000"/>
              </a:lnSpc>
            </a:pPr>
            <a:r>
              <a:rPr lang="en-CA" dirty="0" smtClean="0"/>
              <a:t>Stretching</a:t>
            </a:r>
          </a:p>
          <a:p>
            <a:pPr lvl="1">
              <a:lnSpc>
                <a:spcPct val="110000"/>
              </a:lnSpc>
            </a:pPr>
            <a:r>
              <a:rPr lang="en-CA" dirty="0" smtClean="0"/>
              <a:t>Walking</a:t>
            </a:r>
          </a:p>
          <a:p>
            <a:pPr lvl="1">
              <a:lnSpc>
                <a:spcPct val="110000"/>
              </a:lnSpc>
            </a:pPr>
            <a:r>
              <a:rPr lang="en-CA" dirty="0" smtClean="0"/>
              <a:t>Yoga</a:t>
            </a:r>
          </a:p>
          <a:p>
            <a:pPr lvl="1">
              <a:lnSpc>
                <a:spcPct val="110000"/>
              </a:lnSpc>
            </a:pPr>
            <a:r>
              <a:rPr lang="en-CA" dirty="0" smtClean="0"/>
              <a:t>Swimming</a:t>
            </a:r>
          </a:p>
          <a:p>
            <a:pPr lvl="1">
              <a:lnSpc>
                <a:spcPct val="110000"/>
              </a:lnSpc>
            </a:pPr>
            <a:r>
              <a:rPr lang="en-CA" dirty="0" smtClean="0"/>
              <a:t>Elliptical</a:t>
            </a:r>
          </a:p>
          <a:p>
            <a:pPr lvl="1">
              <a:lnSpc>
                <a:spcPct val="110000"/>
              </a:lnSpc>
            </a:pPr>
            <a:r>
              <a:rPr lang="en-CA" dirty="0" smtClean="0"/>
              <a:t>Cycling (stationary bicycle)</a:t>
            </a:r>
          </a:p>
          <a:p>
            <a:pPr>
              <a:lnSpc>
                <a:spcPct val="110000"/>
              </a:lnSpc>
            </a:pPr>
            <a:r>
              <a:rPr lang="en-CA" dirty="0"/>
              <a:t>H</a:t>
            </a:r>
            <a:r>
              <a:rPr lang="en-CA" dirty="0" smtClean="0"/>
              <a:t>elp improve your mood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Help you build strength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Gives you more energy for the 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Games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14388" y="4160108"/>
            <a:ext cx="10563225" cy="1807303"/>
          </a:xfrm>
        </p:spPr>
        <p:txBody>
          <a:bodyPr/>
          <a:lstStyle/>
          <a:p>
            <a:r>
              <a:rPr lang="en-CA" dirty="0" smtClean="0"/>
              <a:t>Happy Mind for Health In-kind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06360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Keeping your Mind Sharp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6450" y="1622613"/>
            <a:ext cx="4765675" cy="40872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Reading &amp; Writing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Learning a new language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Playing an instrument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Puzzles and games help to enhance our mental health; fun!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24" y="1138517"/>
            <a:ext cx="4178726" cy="41775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668858" cy="2852737"/>
          </a:xfrm>
        </p:spPr>
        <p:txBody>
          <a:bodyPr/>
          <a:lstStyle/>
          <a:p>
            <a:r>
              <a:rPr lang="en-CA" dirty="0" smtClean="0"/>
              <a:t>Stay Connected with Friends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4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Connections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0" y="1825625"/>
            <a:ext cx="5278354" cy="46598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dirty="0" smtClean="0"/>
              <a:t>Maintaining relationships with friends can be difficult with the distances between us, even under ‘normal’ circumstances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Get comfortable connecting with friends using technology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Schedule a good old fashioned phone call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8" y="2122394"/>
            <a:ext cx="3469341" cy="2602006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3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668858" cy="2852737"/>
          </a:xfrm>
        </p:spPr>
        <p:txBody>
          <a:bodyPr/>
          <a:lstStyle/>
          <a:p>
            <a:r>
              <a:rPr lang="en-CA" sz="8800" dirty="0" smtClean="0"/>
              <a:t>Pets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Pets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6450" y="1825625"/>
            <a:ext cx="5289550" cy="3355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Animals keep us active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They offer companionship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Lower stress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Brings happiness to our lives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6" y="488390"/>
            <a:ext cx="4006104" cy="53414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6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Topics of Discussion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94" y="1903638"/>
            <a:ext cx="9266386" cy="4347693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CA" dirty="0" smtClean="0"/>
              <a:t>Introduction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Depression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What is Mental Health?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Activities, Coping, Getting Creative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Shopping &amp; Convenience for Safety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Resources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Feedback</a:t>
            </a:r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668858" cy="2852737"/>
          </a:xfrm>
        </p:spPr>
        <p:txBody>
          <a:bodyPr/>
          <a:lstStyle/>
          <a:p>
            <a:r>
              <a:rPr lang="en-CA" dirty="0" smtClean="0"/>
              <a:t>Hobbies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8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 Interests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2838" y="1413933"/>
            <a:ext cx="8796837" cy="4944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Gardening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Painting / Drawing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Reading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Sewing / Knitting / Crochet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Baking / Cooking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And so many more! 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Accessibility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Etobicoke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71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Orders can be placed by </a:t>
            </a:r>
            <a:r>
              <a:rPr lang="en-CA" u="sng" dirty="0" smtClean="0"/>
              <a:t>phone</a:t>
            </a:r>
            <a:r>
              <a:rPr lang="en-CA" dirty="0" smtClean="0"/>
              <a:t> or visiting their website at: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www.grocerygateway.com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6911" y="2555874"/>
            <a:ext cx="47379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Grocery Gateway</a:t>
            </a:r>
            <a:br>
              <a:rPr lang="en-CA" dirty="0" smtClean="0"/>
            </a:br>
            <a:r>
              <a:rPr lang="en-CA" dirty="0" smtClean="0"/>
              <a:t>(Longo’s)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86911" y="4011827"/>
            <a:ext cx="49335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Toronto &amp; GTA</a:t>
            </a:r>
          </a:p>
          <a:p>
            <a:pPr algn="ctr"/>
            <a:endParaRPr lang="en-CA" dirty="0"/>
          </a:p>
          <a:p>
            <a:pPr algn="ctr"/>
            <a:r>
              <a:rPr lang="en-CA" sz="3200" dirty="0" smtClean="0"/>
              <a:t>Senior’s Support Line: </a:t>
            </a:r>
          </a:p>
          <a:p>
            <a:pPr algn="ctr"/>
            <a:endParaRPr lang="en-CA" sz="3200" dirty="0"/>
          </a:p>
          <a:p>
            <a:pPr algn="ctr"/>
            <a:r>
              <a:rPr lang="en-CA" sz="3600" dirty="0" smtClean="0"/>
              <a:t>905-564-8778</a:t>
            </a:r>
            <a:endParaRPr lang="en-CA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3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863" y="2555874"/>
            <a:ext cx="4737936" cy="1325563"/>
          </a:xfrm>
        </p:spPr>
        <p:txBody>
          <a:bodyPr/>
          <a:lstStyle/>
          <a:p>
            <a:pPr algn="ctr"/>
            <a:r>
              <a:rPr lang="en-CA" dirty="0" smtClean="0"/>
              <a:t>Shoppers Drug Mart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478" y="260351"/>
            <a:ext cx="5277522" cy="5145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Grocery (minor) &amp; Pharmacy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Hours: 24/7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Prescriptions can be refilled online or by calling.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Those comfortable using online services can sign up for email or text services to receive notifications when their prescription is ready for pick-up.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5863" y="4011827"/>
            <a:ext cx="4737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123 Rexdale Blvd, Etobicoke, ON</a:t>
            </a:r>
          </a:p>
          <a:p>
            <a:pPr algn="ctr"/>
            <a:endParaRPr lang="en-CA" dirty="0"/>
          </a:p>
          <a:p>
            <a:pPr algn="ctr"/>
            <a:r>
              <a:rPr lang="en-CA" sz="3200" dirty="0" smtClean="0"/>
              <a:t>416-743-1645</a:t>
            </a:r>
            <a:endParaRPr lang="en-CA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5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Online shopping and curbside pick-up available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Orders can be placed by downloading the Canadian Tire app or visiting their website at 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www.canadiantire.ca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6911" y="2555874"/>
            <a:ext cx="4737936" cy="1325563"/>
          </a:xfrm>
        </p:spPr>
        <p:txBody>
          <a:bodyPr/>
          <a:lstStyle/>
          <a:p>
            <a:pPr algn="ctr"/>
            <a:r>
              <a:rPr lang="en-CA" dirty="0" smtClean="0"/>
              <a:t>Canadian Tire Rexdale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86911" y="4011827"/>
            <a:ext cx="4737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2025 Kipling Avenue, Etobicoke, ON</a:t>
            </a:r>
          </a:p>
          <a:p>
            <a:pPr algn="ctr"/>
            <a:endParaRPr lang="en-CA" dirty="0"/>
          </a:p>
          <a:p>
            <a:pPr algn="ctr"/>
            <a:r>
              <a:rPr lang="en-CA" sz="3200" dirty="0" smtClean="0"/>
              <a:t>416-743-6950</a:t>
            </a:r>
            <a:endParaRPr lang="en-CA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49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863" y="2555874"/>
            <a:ext cx="4737936" cy="1325563"/>
          </a:xfrm>
        </p:spPr>
        <p:txBody>
          <a:bodyPr/>
          <a:lstStyle/>
          <a:p>
            <a:pPr algn="ctr"/>
            <a:r>
              <a:rPr lang="en-CA" dirty="0" smtClean="0"/>
              <a:t>Walmart Rexdale Supercentre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478" y="260350"/>
            <a:ext cx="5277522" cy="536948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Grocery &amp; Pharmacy</a:t>
            </a:r>
          </a:p>
          <a:p>
            <a:pPr marL="0" indent="0">
              <a:buNone/>
            </a:pPr>
            <a:r>
              <a:rPr lang="en-CA" dirty="0" smtClean="0"/>
              <a:t>Pick-up: minimum $35.00 order</a:t>
            </a:r>
          </a:p>
          <a:p>
            <a:pPr marL="0" indent="0">
              <a:buNone/>
            </a:pPr>
            <a:r>
              <a:rPr lang="en-CA" dirty="0" smtClean="0"/>
              <a:t>Delivery: $9.97 delivery fee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Seniors Shopping: Yes</a:t>
            </a:r>
          </a:p>
          <a:p>
            <a:pPr marL="0" indent="0">
              <a:buNone/>
            </a:pPr>
            <a:r>
              <a:rPr lang="en-CA" dirty="0" smtClean="0"/>
              <a:t>Time: 7:00AM-8:00AM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Orders can be placed on their website at </a:t>
            </a:r>
            <a:r>
              <a:rPr lang="en-CA" dirty="0" smtClean="0">
                <a:hlinkClick r:id="rId2"/>
              </a:rPr>
              <a:t>www.Walmart.ca</a:t>
            </a:r>
            <a:r>
              <a:rPr lang="en-CA" dirty="0" smtClean="0"/>
              <a:t> or by phone.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615863" y="4011827"/>
            <a:ext cx="4737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2245 Islington Ave, Etobicoke, ON</a:t>
            </a:r>
          </a:p>
          <a:p>
            <a:pPr algn="ctr"/>
            <a:endParaRPr lang="en-CA" dirty="0"/>
          </a:p>
          <a:p>
            <a:pPr algn="ctr"/>
            <a:r>
              <a:rPr lang="en-CA" sz="3200" dirty="0" smtClean="0"/>
              <a:t>416-747-6499</a:t>
            </a:r>
            <a:endParaRPr lang="en-CA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47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In-store prescription pick-up available.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Prescriptions can be filled by phone</a:t>
            </a:r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6911" y="2555874"/>
            <a:ext cx="4737936" cy="1325563"/>
          </a:xfrm>
        </p:spPr>
        <p:txBody>
          <a:bodyPr/>
          <a:lstStyle/>
          <a:p>
            <a:pPr algn="ctr"/>
            <a:r>
              <a:rPr lang="en-CA" dirty="0" smtClean="0"/>
              <a:t>PharmaChoice</a:t>
            </a:r>
            <a:br>
              <a:rPr lang="en-CA" dirty="0" smtClean="0"/>
            </a:br>
            <a:r>
              <a:rPr lang="en-CA" dirty="0" smtClean="0"/>
              <a:t>(Rexdale Mall)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86911" y="4011827"/>
            <a:ext cx="4737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2267 Islington Avenue, Etobicoke, ON</a:t>
            </a:r>
          </a:p>
          <a:p>
            <a:pPr algn="ctr"/>
            <a:endParaRPr lang="en-CA" dirty="0"/>
          </a:p>
          <a:p>
            <a:pPr algn="ctr"/>
            <a:r>
              <a:rPr lang="en-CA" sz="3200" dirty="0" smtClean="0"/>
              <a:t>416-749-6006</a:t>
            </a:r>
            <a:endParaRPr lang="en-CA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652" y="1754661"/>
            <a:ext cx="4340462" cy="2380734"/>
          </a:xfrm>
        </p:spPr>
        <p:txBody>
          <a:bodyPr>
            <a:normAutofit/>
          </a:bodyPr>
          <a:lstStyle/>
          <a:p>
            <a:r>
              <a:rPr lang="en-CA" dirty="0" smtClean="0"/>
              <a:t>Etobicoke Services for Seniors (ESS)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478" y="260351"/>
            <a:ext cx="5277522" cy="5252944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Offers various support services for seniors.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Grocery Delivery Program</a:t>
            </a:r>
          </a:p>
          <a:p>
            <a:pPr marL="0" indent="0">
              <a:buNone/>
            </a:pPr>
            <a:r>
              <a:rPr lang="en-CA" dirty="0" smtClean="0"/>
              <a:t>Fee: $3.50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Transportation (one-on-one)</a:t>
            </a:r>
          </a:p>
          <a:p>
            <a:pPr marL="0" indent="0">
              <a:buNone/>
            </a:pPr>
            <a:r>
              <a:rPr lang="en-CA" dirty="0" smtClean="0"/>
              <a:t>416-243-0127 ext. 555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www.esssupportservices.ca</a:t>
            </a:r>
            <a:endParaRPr lang="en-C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15863" y="4011827"/>
            <a:ext cx="4737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2245 Lawrence Avenue W, Etobicoke, ON</a:t>
            </a:r>
          </a:p>
          <a:p>
            <a:pPr algn="ctr"/>
            <a:endParaRPr lang="en-CA" dirty="0"/>
          </a:p>
          <a:p>
            <a:pPr algn="ctr"/>
            <a:r>
              <a:rPr lang="en-CA" sz="3200" dirty="0" smtClean="0"/>
              <a:t>416-243-0127</a:t>
            </a:r>
            <a:endParaRPr lang="en-CA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78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Resources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575" y="4105273"/>
            <a:ext cx="10563225" cy="1500187"/>
          </a:xfrm>
        </p:spPr>
        <p:txBody>
          <a:bodyPr/>
          <a:lstStyle/>
          <a:p>
            <a:r>
              <a:rPr lang="en-CA" dirty="0" smtClean="0"/>
              <a:t>numbers to call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4" y="4979235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7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Depression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14388" y="4160108"/>
            <a:ext cx="10563225" cy="1807303"/>
          </a:xfrm>
        </p:spPr>
        <p:txBody>
          <a:bodyPr/>
          <a:lstStyle/>
          <a:p>
            <a:r>
              <a:rPr lang="en-CA" dirty="0" smtClean="0"/>
              <a:t>in older adults and what to do about it…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4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20059"/>
              </p:ext>
            </p:extLst>
          </p:nvPr>
        </p:nvGraphicFramePr>
        <p:xfrm>
          <a:off x="930876" y="477621"/>
          <a:ext cx="10503242" cy="514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243">
                  <a:extLst>
                    <a:ext uri="{9D8B030D-6E8A-4147-A177-3AD203B41FA5}">
                      <a16:colId xmlns:a16="http://schemas.microsoft.com/office/drawing/2014/main" val="2079417105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1620842944"/>
                    </a:ext>
                  </a:extLst>
                </a:gridCol>
              </a:tblGrid>
              <a:tr h="64320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Organization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Contact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4624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Canadian</a:t>
                      </a:r>
                      <a:r>
                        <a:rPr lang="en-CA" sz="2000" baseline="0" dirty="0" smtClean="0"/>
                        <a:t> Anti-Fraud Centre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1-888-495-8501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41066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Canadian Hearing Society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1-866-518-0000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90452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Caregiver Exchange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1-519-660-5910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3224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Central LHIN: Home &amp; Community Care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1-866-392-5446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07355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City of Toronto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311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67929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Community Home Assistance To Seniors (CHATS)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1-877-452-4287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3710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Crime Stoppers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1-800-222-8477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2727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35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102767"/>
              </p:ext>
            </p:extLst>
          </p:nvPr>
        </p:nvGraphicFramePr>
        <p:xfrm>
          <a:off x="930876" y="486585"/>
          <a:ext cx="10503242" cy="514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519">
                  <a:extLst>
                    <a:ext uri="{9D8B030D-6E8A-4147-A177-3AD203B41FA5}">
                      <a16:colId xmlns:a16="http://schemas.microsoft.com/office/drawing/2014/main" val="2079417105"/>
                    </a:ext>
                  </a:extLst>
                </a:gridCol>
                <a:gridCol w="4250723">
                  <a:extLst>
                    <a:ext uri="{9D8B030D-6E8A-4147-A177-3AD203B41FA5}">
                      <a16:colId xmlns:a16="http://schemas.microsoft.com/office/drawing/2014/main" val="1620842944"/>
                    </a:ext>
                  </a:extLst>
                </a:gridCol>
              </a:tblGrid>
              <a:tr h="64320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Organization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Contact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4624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smtClean="0"/>
                        <a:t>CRA: Income Tax Inquiries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1-800-665-0354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41066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Elder Abuse Prevention Ontario, Seniors Safety Line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1-866-299-1011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90452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Health Canada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416-973-0003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3224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Home Care Ontario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905-543-9474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07355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Mental Health Helpline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1-866-531-2600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67929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OAS/CPP Inquiries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1-800-277-9914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3710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smtClean="0"/>
                        <a:t>Ontario Community and Social Services Helpline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211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2727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43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13549"/>
              </p:ext>
            </p:extLst>
          </p:nvPr>
        </p:nvGraphicFramePr>
        <p:xfrm>
          <a:off x="930876" y="719668"/>
          <a:ext cx="10503242" cy="321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519">
                  <a:extLst>
                    <a:ext uri="{9D8B030D-6E8A-4147-A177-3AD203B41FA5}">
                      <a16:colId xmlns:a16="http://schemas.microsoft.com/office/drawing/2014/main" val="2079417105"/>
                    </a:ext>
                  </a:extLst>
                </a:gridCol>
                <a:gridCol w="4250723">
                  <a:extLst>
                    <a:ext uri="{9D8B030D-6E8A-4147-A177-3AD203B41FA5}">
                      <a16:colId xmlns:a16="http://schemas.microsoft.com/office/drawing/2014/main" val="1620842944"/>
                    </a:ext>
                  </a:extLst>
                </a:gridCol>
              </a:tblGrid>
              <a:tr h="643209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Organization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Contact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4624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Service Canada 1-800 O-Canada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1-800-622-6232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41066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Service Ontario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1-800-267-8097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90452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Service Ontario: Meds Check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1-866-255-6701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32243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Telehealth Ontario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1-866-797-0000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07355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98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Resources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575" y="4105273"/>
            <a:ext cx="10563225" cy="1500187"/>
          </a:xfrm>
        </p:spPr>
        <p:txBody>
          <a:bodyPr/>
          <a:lstStyle/>
          <a:p>
            <a:r>
              <a:rPr lang="en-CA" dirty="0" smtClean="0"/>
              <a:t>websites of interest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4" y="4979235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93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25855"/>
              </p:ext>
            </p:extLst>
          </p:nvPr>
        </p:nvGraphicFramePr>
        <p:xfrm>
          <a:off x="782595" y="168216"/>
          <a:ext cx="10503242" cy="570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243">
                  <a:extLst>
                    <a:ext uri="{9D8B030D-6E8A-4147-A177-3AD203B41FA5}">
                      <a16:colId xmlns:a16="http://schemas.microsoft.com/office/drawing/2014/main" val="2079417105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1620842944"/>
                    </a:ext>
                  </a:extLst>
                </a:gridCol>
              </a:tblGrid>
              <a:tr h="62550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Organization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Contact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46243"/>
                  </a:ext>
                </a:extLst>
              </a:tr>
              <a:tr h="62550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Alzheimer's Society of Canada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www.Alzheimer.ca/en/home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41066"/>
                  </a:ext>
                </a:extLst>
              </a:tr>
              <a:tr h="68173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Bringing</a:t>
                      </a:r>
                      <a:r>
                        <a:rPr lang="en-CA" sz="2000" baseline="0" dirty="0" smtClean="0"/>
                        <a:t> an Awareness of Senior Safety Issues to the Community (</a:t>
                      </a:r>
                      <a:r>
                        <a:rPr lang="en-CA" sz="2000" dirty="0" smtClean="0"/>
                        <a:t>B.A.S.S.I.C)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www.bassic.ca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90452"/>
                  </a:ext>
                </a:extLst>
              </a:tr>
              <a:tr h="62550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Canadian Association of Retired Persons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www.carp.ca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32243"/>
                  </a:ext>
                </a:extLst>
              </a:tr>
              <a:tr h="62550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Canadian Cancer Society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www.cancer.ca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073553"/>
                  </a:ext>
                </a:extLst>
              </a:tr>
              <a:tr h="62550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Canadian Coalition for Seniors’ Mental Health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www.ccsmh.ca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67929"/>
                  </a:ext>
                </a:extLst>
              </a:tr>
              <a:tr h="62550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Canadian Diabetes Association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www.diabetes.ca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37103"/>
                  </a:ext>
                </a:extLst>
              </a:tr>
              <a:tr h="62550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Canadian Hospice Palliative Care Association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www.chpca.net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27273"/>
                  </a:ext>
                </a:extLst>
              </a:tr>
              <a:tr h="62550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Canadian Physical Activity Guidelines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www.csepguidelines.ca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5446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4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6032"/>
              </p:ext>
            </p:extLst>
          </p:nvPr>
        </p:nvGraphicFramePr>
        <p:xfrm>
          <a:off x="922638" y="189052"/>
          <a:ext cx="10149015" cy="562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1209">
                  <a:extLst>
                    <a:ext uri="{9D8B030D-6E8A-4147-A177-3AD203B41FA5}">
                      <a16:colId xmlns:a16="http://schemas.microsoft.com/office/drawing/2014/main" val="2079417105"/>
                    </a:ext>
                  </a:extLst>
                </a:gridCol>
                <a:gridCol w="4417806">
                  <a:extLst>
                    <a:ext uri="{9D8B030D-6E8A-4147-A177-3AD203B41FA5}">
                      <a16:colId xmlns:a16="http://schemas.microsoft.com/office/drawing/2014/main" val="1620842944"/>
                    </a:ext>
                  </a:extLst>
                </a:gridCol>
              </a:tblGrid>
              <a:tr h="553987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Organization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Contact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46243"/>
                  </a:ext>
                </a:extLst>
              </a:tr>
              <a:tr h="55398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Heart and Stroke Foundation of Canada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www.heartandstroke.ca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41066"/>
                  </a:ext>
                </a:extLst>
              </a:tr>
              <a:tr h="55398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Ministry of Transportation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www.ontario.ca/seniordriver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90452"/>
                  </a:ext>
                </a:extLst>
              </a:tr>
              <a:tr h="55398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Parkinson Society of Canada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www.parkinson.ca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32243"/>
                  </a:ext>
                </a:extLst>
              </a:tr>
              <a:tr h="55398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Public Health Agency of Canada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www.canada.ca/en/public-health.html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073553"/>
                  </a:ext>
                </a:extLst>
              </a:tr>
              <a:tr h="55398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Seniors</a:t>
                      </a:r>
                      <a:r>
                        <a:rPr lang="en-CA" sz="1800" baseline="0" dirty="0" smtClean="0"/>
                        <a:t> Canada On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www.canada.ca/seniors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67929"/>
                  </a:ext>
                </a:extLst>
              </a:tr>
              <a:tr h="55398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Service Canada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www.canada.ca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37103"/>
                  </a:ext>
                </a:extLst>
              </a:tr>
              <a:tr h="55398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The Arthritis Society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www.arthritis.ca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27273"/>
                  </a:ext>
                </a:extLst>
              </a:tr>
              <a:tr h="580401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The Canadian Network for</a:t>
                      </a:r>
                      <a:r>
                        <a:rPr lang="en-CA" sz="1800" baseline="0" dirty="0" smtClean="0"/>
                        <a:t> the Prevention of Elder Abuse (CNPEA)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www.cnpea.ca/en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54469"/>
                  </a:ext>
                </a:extLst>
              </a:tr>
              <a:tr h="55398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Guide to Programs and Services for Seniors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www.ontario.ca/seniors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3198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dirty="0" smtClean="0"/>
              <a:t>What it looks like?</a:t>
            </a:r>
            <a:endParaRPr lang="en-CA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Doesn’t get 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Lost interest in activities they used to enjoy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Expressed feelings of sadness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Unusual emotional outbursts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Sleeps poorly or too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Change in appetite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Lacks energy and is often tired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Has difficulty concentrating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Spends a lot of time alone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</a:t>
            </a:r>
            <a:r>
              <a:rPr lang="en-CA" dirty="0" smtClean="0"/>
              <a:t>epression can affect anyone at any age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</a:t>
            </a:r>
            <a:r>
              <a:rPr lang="en-CA" dirty="0" smtClean="0"/>
              <a:t>oping with stress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Steps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19875" y="1580825"/>
            <a:ext cx="4754479" cy="4351338"/>
          </a:xfrm>
        </p:spPr>
        <p:txBody>
          <a:bodyPr/>
          <a:lstStyle/>
          <a:p>
            <a:r>
              <a:rPr lang="en-CA" dirty="0" smtClean="0"/>
              <a:t>Identify what is causing the stress</a:t>
            </a:r>
          </a:p>
          <a:p>
            <a:r>
              <a:rPr lang="en-CA" dirty="0" smtClean="0"/>
              <a:t>Think about what you can do to take control</a:t>
            </a:r>
          </a:p>
          <a:p>
            <a:r>
              <a:rPr lang="en-CA" dirty="0" smtClean="0"/>
              <a:t>Make some changes</a:t>
            </a:r>
          </a:p>
          <a:p>
            <a:r>
              <a:rPr lang="en-CA" dirty="0" smtClean="0"/>
              <a:t>Talk about what’s going on</a:t>
            </a:r>
          </a:p>
          <a:p>
            <a:r>
              <a:rPr lang="en-CA" dirty="0" smtClean="0"/>
              <a:t>Contact a mental health professional</a:t>
            </a:r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825"/>
            <a:ext cx="6418729" cy="3611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18513"/>
            <a:ext cx="864308" cy="86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Mental Health?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it?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A specific state of mind related to our emotional and mental well-being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Necessary for us to live a healthy life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It is not the same thing as mental illness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It helps you enjoy life and cope with many things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3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WC Colours">
      <a:dk1>
        <a:srgbClr val="3F2C78"/>
      </a:dk1>
      <a:lt1>
        <a:sysClr val="window" lastClr="FFFFFF"/>
      </a:lt1>
      <a:dk2>
        <a:srgbClr val="363636"/>
      </a:dk2>
      <a:lt2>
        <a:srgbClr val="DDCDE5"/>
      </a:lt2>
      <a:accent1>
        <a:srgbClr val="7030A0"/>
      </a:accent1>
      <a:accent2>
        <a:srgbClr val="D8D8D8"/>
      </a:accent2>
      <a:accent3>
        <a:srgbClr val="00938F"/>
      </a:accent3>
      <a:accent4>
        <a:srgbClr val="FF754C"/>
      </a:accent4>
      <a:accent5>
        <a:srgbClr val="005C81"/>
      </a:accent5>
      <a:accent6>
        <a:srgbClr val="77A523"/>
      </a:accent6>
      <a:hlink>
        <a:srgbClr val="FFFFFF"/>
      </a:hlink>
      <a:folHlink>
        <a:srgbClr val="7030A0"/>
      </a:folHlink>
    </a:clrScheme>
    <a:fontScheme name="RWC Fonts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629877-58AB-4585-B5FA-224C5214440B}" vid="{F92A15AA-3735-4C48-8E1D-174478C24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RWC Powerpoint Template</Template>
  <TotalTime>889</TotalTime>
  <Words>773</Words>
  <Application>Microsoft Office PowerPoint</Application>
  <PresentationFormat>Widescreen</PresentationFormat>
  <Paragraphs>233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Helvetica neue</vt:lpstr>
      <vt:lpstr>Office Theme</vt:lpstr>
      <vt:lpstr>Mental Health</vt:lpstr>
      <vt:lpstr>Topics of Discussion</vt:lpstr>
      <vt:lpstr>Depression</vt:lpstr>
      <vt:lpstr>What it looks like?</vt:lpstr>
      <vt:lpstr>depression can affect anyone at any age</vt:lpstr>
      <vt:lpstr>coping with stress</vt:lpstr>
      <vt:lpstr>Steps</vt:lpstr>
      <vt:lpstr>What is Mental Health?</vt:lpstr>
      <vt:lpstr>What is it? </vt:lpstr>
      <vt:lpstr>- Know and accept that life can be challenging - Set realistic goals for yourself - Learn and try new activities, like starting a hobby or becoming more comfortable with technology</vt:lpstr>
      <vt:lpstr>Getting Creative</vt:lpstr>
      <vt:lpstr>Active Living</vt:lpstr>
      <vt:lpstr>Staying Active</vt:lpstr>
      <vt:lpstr>Games</vt:lpstr>
      <vt:lpstr>Keeping your Mind Sharp</vt:lpstr>
      <vt:lpstr>Stay Connected with Friends</vt:lpstr>
      <vt:lpstr>Connections</vt:lpstr>
      <vt:lpstr>Pets</vt:lpstr>
      <vt:lpstr>Pets</vt:lpstr>
      <vt:lpstr>Hobbies</vt:lpstr>
      <vt:lpstr>Finding Interests </vt:lpstr>
      <vt:lpstr>Accessibility</vt:lpstr>
      <vt:lpstr>Grocery Gateway (Longo’s)</vt:lpstr>
      <vt:lpstr>Shoppers Drug Mart</vt:lpstr>
      <vt:lpstr>Canadian Tire Rexdale</vt:lpstr>
      <vt:lpstr>Walmart Rexdale Supercentre</vt:lpstr>
      <vt:lpstr>PharmaChoice (Rexdale Mall)</vt:lpstr>
      <vt:lpstr>Etobicoke Services for Seniors (ESS)</vt:lpstr>
      <vt:lpstr>Additional Resources</vt:lpstr>
      <vt:lpstr>PowerPoint Presentation</vt:lpstr>
      <vt:lpstr>PowerPoint Presentation</vt:lpstr>
      <vt:lpstr>PowerPoint Presentation</vt:lpstr>
      <vt:lpstr>Additional Resources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</dc:creator>
  <cp:lastModifiedBy>Justin</cp:lastModifiedBy>
  <cp:revision>116</cp:revision>
  <dcterms:created xsi:type="dcterms:W3CDTF">2021-01-08T06:19:52Z</dcterms:created>
  <dcterms:modified xsi:type="dcterms:W3CDTF">2021-01-25T16:08:44Z</dcterms:modified>
</cp:coreProperties>
</file>