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540" r:id="rId2"/>
    <p:sldId id="561" r:id="rId3"/>
    <p:sldId id="541" r:id="rId4"/>
    <p:sldId id="542" r:id="rId5"/>
    <p:sldId id="562" r:id="rId6"/>
    <p:sldId id="543" r:id="rId7"/>
    <p:sldId id="563" r:id="rId8"/>
    <p:sldId id="554" r:id="rId9"/>
    <p:sldId id="546" r:id="rId10"/>
    <p:sldId id="547" r:id="rId11"/>
    <p:sldId id="567" r:id="rId12"/>
    <p:sldId id="568" r:id="rId13"/>
    <p:sldId id="558" r:id="rId14"/>
    <p:sldId id="571" r:id="rId15"/>
    <p:sldId id="544" r:id="rId16"/>
    <p:sldId id="550" r:id="rId17"/>
    <p:sldId id="565" r:id="rId18"/>
    <p:sldId id="566" r:id="rId19"/>
    <p:sldId id="556" r:id="rId20"/>
    <p:sldId id="572" r:id="rId21"/>
    <p:sldId id="574" r:id="rId22"/>
    <p:sldId id="549" r:id="rId23"/>
    <p:sldId id="5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" initials="J" lastIdx="1" clrIdx="0">
    <p:extLst>
      <p:ext uri="{19B8F6BF-5375-455C-9EA6-DF929625EA0E}">
        <p15:presenceInfo xmlns:p15="http://schemas.microsoft.com/office/powerpoint/2012/main" userId="Jus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DB1318"/>
    <a:srgbClr val="7D7D7D"/>
    <a:srgbClr val="B6976B"/>
    <a:srgbClr val="6D4835"/>
    <a:srgbClr val="713A1F"/>
    <a:srgbClr val="FFDA51"/>
    <a:srgbClr val="FFF48F"/>
    <a:srgbClr val="FFF7B2"/>
    <a:srgbClr val="E7D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BAF35-56D9-42E7-98F6-1F6730D3FEE1}" type="datetimeFigureOut">
              <a:rPr lang="en-CA" smtClean="0"/>
              <a:t>2021-01-25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7F486-9C67-4E19-89A3-C76E81C27D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05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6114C-1780-4DFA-AF83-0E612718D743}" type="datetimeFigureOut">
              <a:rPr lang="en-CA" smtClean="0"/>
              <a:t>2021-01-25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DC156-9CF6-4CF5-8796-95E8418FAA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193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3882" y="428626"/>
            <a:ext cx="9264298" cy="1400176"/>
          </a:xfrm>
        </p:spPr>
        <p:txBody>
          <a:bodyPr anchor="t">
            <a:noAutofit/>
          </a:bodyPr>
          <a:lstStyle>
            <a:lvl1pPr algn="ctr">
              <a:defRPr sz="5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2838" y="1912892"/>
            <a:ext cx="9266386" cy="666749"/>
          </a:xfrm>
        </p:spPr>
        <p:txBody>
          <a:bodyPr/>
          <a:lstStyle>
            <a:lvl1pPr marL="0" indent="0" algn="ctr">
              <a:buNone/>
              <a:tabLst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573882" y="6425383"/>
            <a:ext cx="9264299" cy="34453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CA" dirty="0" smtClean="0"/>
              <a:t>Author’s name</a:t>
            </a:r>
            <a:endParaRPr lang="en-CA" dirty="0"/>
          </a:p>
        </p:txBody>
      </p:sp>
      <p:sp>
        <p:nvSpPr>
          <p:cNvPr id="5" name="Rectangle 4"/>
          <p:cNvSpPr/>
          <p:nvPr userDrawn="1"/>
        </p:nvSpPr>
        <p:spPr>
          <a:xfrm rot="10800000">
            <a:off x="-3" y="0"/>
            <a:ext cx="223787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86" y="2788666"/>
            <a:ext cx="3427691" cy="34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014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lant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 userDrawn="1"/>
        </p:nvSpPr>
        <p:spPr>
          <a:xfrm rot="5400000">
            <a:off x="-268833" y="268833"/>
            <a:ext cx="6859444" cy="6321779"/>
          </a:xfrm>
          <a:prstGeom prst="flowChartManualInpu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383" y="365125"/>
            <a:ext cx="524542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3487C-7BB5-463F-A195-166398F41E32}" type="datetime4">
              <a:rPr lang="en-CA" smtClean="0"/>
              <a:pPr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18478" y="260350"/>
            <a:ext cx="4367133" cy="591661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32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5772150" y="0"/>
            <a:ext cx="641985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47656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>
                <a:solidFill>
                  <a:schemeClr val="bg1">
                    <a:lumMod val="95000"/>
                  </a:schemeClr>
                </a:solidFill>
              </a:rPr>
              <a:pPr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06450" y="1825625"/>
            <a:ext cx="4765675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0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0" y="0"/>
            <a:ext cx="641985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75" y="365125"/>
            <a:ext cx="4752974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3487C-7BB5-463F-A195-166398F41E32}" type="datetime4">
              <a:rPr lang="en-CA" smtClean="0"/>
              <a:pPr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619874" y="1825625"/>
            <a:ext cx="4754479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0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ox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5772150" y="0"/>
            <a:ext cx="641985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47656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>
                <a:solidFill>
                  <a:schemeClr val="bg1">
                    <a:lumMod val="95000"/>
                  </a:schemeClr>
                </a:solidFill>
              </a:rPr>
              <a:pPr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0" y="260350"/>
            <a:ext cx="5281200" cy="60483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9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ox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0" y="0"/>
            <a:ext cx="641985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75" y="365125"/>
            <a:ext cx="473793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3487C-7BB5-463F-A195-166398F41E32}" type="datetime4">
              <a:rPr lang="en-CA" smtClean="0"/>
              <a:pPr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18478" y="260350"/>
            <a:ext cx="5277522" cy="591661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16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0" y="890587"/>
            <a:ext cx="12192003" cy="5076825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2002630"/>
            <a:ext cx="1054735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388" y="4467224"/>
            <a:ext cx="1056322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9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2002630"/>
            <a:ext cx="10547350" cy="2852737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388" y="4467224"/>
            <a:ext cx="1056322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27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ul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-2" y="0"/>
            <a:ext cx="12192003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2002630"/>
            <a:ext cx="1054735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388" y="4467224"/>
            <a:ext cx="1056322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71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0" y="0"/>
            <a:ext cx="12192003" cy="5076825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0" y="365125"/>
            <a:ext cx="10547350" cy="430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49" y="5089526"/>
            <a:ext cx="10563225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07030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t>January 25,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13336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3882" y="428626"/>
            <a:ext cx="9264298" cy="1400176"/>
          </a:xfrm>
        </p:spPr>
        <p:txBody>
          <a:bodyPr anchor="t">
            <a:noAutofit/>
          </a:bodyPr>
          <a:lstStyle>
            <a:lvl1pPr algn="ctr">
              <a:defRPr sz="5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2838" y="1912892"/>
            <a:ext cx="9266386" cy="666749"/>
          </a:xfrm>
        </p:spPr>
        <p:txBody>
          <a:bodyPr/>
          <a:lstStyle>
            <a:lvl1pPr marL="0" indent="0" algn="ctr">
              <a:buNone/>
              <a:tabLst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573882" y="6425383"/>
            <a:ext cx="9264299" cy="34453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CA" dirty="0" smtClean="0"/>
              <a:t>Author’s name</a:t>
            </a:r>
            <a:endParaRPr lang="en-CA" dirty="0"/>
          </a:p>
        </p:txBody>
      </p:sp>
      <p:sp>
        <p:nvSpPr>
          <p:cNvPr id="5" name="Rectangle 4"/>
          <p:cNvSpPr/>
          <p:nvPr userDrawn="1"/>
        </p:nvSpPr>
        <p:spPr>
          <a:xfrm rot="10800000">
            <a:off x="-3" y="0"/>
            <a:ext cx="223787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5836601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DC5-C8B9-4395-93BC-EB4D5E5FF45E}" type="datetime4">
              <a:rPr lang="en-CA" smtClean="0"/>
              <a:t>January 25, 2021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53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77D8-5338-4BDE-BF67-0D5E685CF415}" type="datetime4">
              <a:rPr lang="en-CA" smtClean="0"/>
              <a:t>January 25, 2021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33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t>January 25,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61241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1D2-0CFB-479B-B316-14CFCA53526A}" type="datetime4">
              <a:rPr lang="en-CA" smtClean="0"/>
              <a:t>January 25, 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353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1508-B4F2-4B28-A86E-F7ABDD1E0EF2}" type="datetime4">
              <a:rPr lang="en-CA" smtClean="0"/>
              <a:t>January 25, 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275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63C2-BE55-4768-8A80-399990EB95D4}" type="datetime4">
              <a:rPr lang="en-CA" smtClean="0"/>
              <a:t>January 25, 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442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BFD3-4F8C-4270-A65C-69AAF34F6F82}" type="datetime4">
              <a:rPr lang="en-CA" smtClean="0"/>
              <a:t>January 25, 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8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3" y="0"/>
            <a:ext cx="223787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pPr/>
              <a:t>January 25,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72837" y="6356349"/>
            <a:ext cx="4389937" cy="365125"/>
          </a:xfrm>
        </p:spPr>
        <p:txBody>
          <a:bodyPr/>
          <a:lstStyle/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2838" y="365125"/>
            <a:ext cx="879683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572838" y="1825625"/>
            <a:ext cx="879683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663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4842" y="6356350"/>
            <a:ext cx="2743200" cy="365125"/>
          </a:xfrm>
        </p:spPr>
        <p:txBody>
          <a:bodyPr/>
          <a:lstStyle/>
          <a:p>
            <a:fld id="{22C3487C-7BB5-463F-A195-166398F41E32}" type="datetime4">
              <a:rPr lang="en-CA" smtClean="0"/>
              <a:pPr/>
              <a:t>January 25,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20237" y="6356349"/>
            <a:ext cx="4389937" cy="365125"/>
          </a:xfrm>
        </p:spPr>
        <p:txBody>
          <a:bodyPr/>
          <a:lstStyle/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58462" y="6356350"/>
            <a:ext cx="1042737" cy="365125"/>
          </a:xfrm>
        </p:spPr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20238" y="365125"/>
            <a:ext cx="879683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0238" y="1825625"/>
            <a:ext cx="879683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9954123" y="0"/>
            <a:ext cx="223787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0738133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79574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-2" y="0"/>
            <a:ext cx="12192003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C3487C-7BB5-463F-A195-166398F41E32}" type="datetime4">
              <a:rPr lang="en-CA" smtClean="0"/>
              <a:pPr/>
              <a:t>January 25,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09931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l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 userDrawn="1"/>
        </p:nvSpPr>
        <p:spPr>
          <a:xfrm rot="16200000" flipH="1">
            <a:off x="5601390" y="267392"/>
            <a:ext cx="6859444" cy="6321779"/>
          </a:xfrm>
          <a:prstGeom prst="flowChartManualInpu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52895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>
                <a:solidFill>
                  <a:schemeClr val="bg1">
                    <a:lumMod val="95000"/>
                  </a:schemeClr>
                </a:solidFill>
              </a:rPr>
              <a:pPr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06450" y="1825625"/>
            <a:ext cx="52895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3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l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 userDrawn="1"/>
        </p:nvSpPr>
        <p:spPr>
          <a:xfrm rot="5400000">
            <a:off x="-268833" y="268833"/>
            <a:ext cx="6859444" cy="6321779"/>
          </a:xfrm>
          <a:prstGeom prst="flowChartManualInpu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65125"/>
            <a:ext cx="527684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3487C-7BB5-463F-A195-166398F41E32}" type="datetime4">
              <a:rPr lang="en-CA" smtClean="0"/>
              <a:pPr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0" y="1825625"/>
            <a:ext cx="5278354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lant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 userDrawn="1"/>
        </p:nvSpPr>
        <p:spPr>
          <a:xfrm rot="16200000" flipH="1">
            <a:off x="5601390" y="267392"/>
            <a:ext cx="6859444" cy="6321779"/>
          </a:xfrm>
          <a:prstGeom prst="flowChartManualInpu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52895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>
                <a:solidFill>
                  <a:schemeClr val="bg1">
                    <a:lumMod val="95000"/>
                  </a:schemeClr>
                </a:solidFill>
              </a:rPr>
              <a:pPr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010400" y="260350"/>
            <a:ext cx="4366800" cy="591661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9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5000">
              <a:schemeClr val="bg1">
                <a:lumMod val="95000"/>
              </a:schemeClr>
            </a:gs>
            <a:gs pos="100000">
              <a:schemeClr val="accent2">
                <a:alpha val="77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0744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487C-7BB5-463F-A195-166398F41E32}" type="datetime4">
              <a:rPr lang="en-CA" smtClean="0"/>
              <a:pPr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1062" y="6356350"/>
            <a:ext cx="1042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ight Triangle 10"/>
          <p:cNvSpPr/>
          <p:nvPr userDrawn="1"/>
        </p:nvSpPr>
        <p:spPr>
          <a:xfrm rot="5400000">
            <a:off x="-94895" y="94891"/>
            <a:ext cx="1371600" cy="1181819"/>
          </a:xfrm>
          <a:prstGeom prst="rtTriangl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Triangle 11"/>
          <p:cNvSpPr/>
          <p:nvPr userDrawn="1"/>
        </p:nvSpPr>
        <p:spPr>
          <a:xfrm rot="5400000">
            <a:off x="-218652" y="218647"/>
            <a:ext cx="3160448" cy="2723154"/>
          </a:xfrm>
          <a:prstGeom prst="rtTriangl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10547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1825625"/>
            <a:ext cx="10547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7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30" r:id="rId2"/>
    <p:sldLayoutId id="2147483728" r:id="rId3"/>
    <p:sldLayoutId id="2147483729" r:id="rId4"/>
    <p:sldLayoutId id="2147483698" r:id="rId5"/>
    <p:sldLayoutId id="2147483737" r:id="rId6"/>
    <p:sldLayoutId id="2147483724" r:id="rId7"/>
    <p:sldLayoutId id="2147483725" r:id="rId8"/>
    <p:sldLayoutId id="2147483731" r:id="rId9"/>
    <p:sldLayoutId id="2147483726" r:id="rId10"/>
    <p:sldLayoutId id="2147483733" r:id="rId11"/>
    <p:sldLayoutId id="2147483734" r:id="rId12"/>
    <p:sldLayoutId id="2147483732" r:id="rId13"/>
    <p:sldLayoutId id="2147483735" r:id="rId14"/>
    <p:sldLayoutId id="2147483699" r:id="rId15"/>
    <p:sldLayoutId id="2147483727" r:id="rId16"/>
    <p:sldLayoutId id="2147483723" r:id="rId17"/>
    <p:sldLayoutId id="2147483736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508" userDrawn="1">
          <p15:clr>
            <a:srgbClr val="F26B43"/>
          </p15:clr>
        </p15:guide>
        <p15:guide id="6" pos="7162" userDrawn="1">
          <p15:clr>
            <a:srgbClr val="F26B43"/>
          </p15:clr>
        </p15:guide>
        <p15:guide id="7" orient="horz" pos="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4917" y="1109944"/>
            <a:ext cx="9264298" cy="1400176"/>
          </a:xfrm>
        </p:spPr>
        <p:txBody>
          <a:bodyPr/>
          <a:lstStyle/>
          <a:p>
            <a:r>
              <a:rPr lang="en-CA" dirty="0" smtClean="0"/>
              <a:t>Enhancing Individual Safety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79110" y="161093"/>
            <a:ext cx="20738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 smtClean="0">
                <a:solidFill>
                  <a:schemeClr val="bg1"/>
                </a:solidFill>
              </a:rPr>
              <a:t>Ethno-cultural Seniors</a:t>
            </a:r>
            <a:r>
              <a:rPr lang="en-CA" sz="2000" dirty="0" smtClean="0">
                <a:solidFill>
                  <a:schemeClr val="bg1"/>
                </a:solidFill>
              </a:rPr>
              <a:t>: </a:t>
            </a:r>
          </a:p>
          <a:p>
            <a:endParaRPr lang="en-CA" sz="2000" dirty="0" smtClean="0">
              <a:solidFill>
                <a:schemeClr val="bg1"/>
              </a:solidFill>
            </a:endParaRPr>
          </a:p>
          <a:p>
            <a:r>
              <a:rPr lang="en-CA" sz="2000" dirty="0" smtClean="0">
                <a:solidFill>
                  <a:schemeClr val="bg1"/>
                </a:solidFill>
              </a:rPr>
              <a:t>Staying Healthy, Well and Safe 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at Home in Communities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24" y="5834078"/>
            <a:ext cx="2602335" cy="8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Movement </a:t>
            </a:r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Cross the road at controlled intersections such as intersections or designated crosswalks. </a:t>
            </a:r>
          </a:p>
          <a:p>
            <a:r>
              <a:rPr lang="en-CA" dirty="0" smtClean="0"/>
              <a:t>Avoid crossing in the middle of the block or between parked cars.</a:t>
            </a:r>
          </a:p>
          <a:p>
            <a:r>
              <a:rPr lang="en-CA" dirty="0" smtClean="0"/>
              <a:t>At traffic lights, cross when traffic has come to a complete stop. Begin to cross at the start of the green light or “walk” signal</a:t>
            </a:r>
          </a:p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891988" y="1027906"/>
            <a:ext cx="4404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b="1" dirty="0" smtClean="0">
                <a:solidFill>
                  <a:schemeClr val="bg1"/>
                </a:solidFill>
              </a:rPr>
              <a:t>Walking</a:t>
            </a:r>
            <a:endParaRPr lang="en-CA" sz="6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00" y="2443620"/>
            <a:ext cx="2957306" cy="2958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Movement </a:t>
            </a:r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5039" y="6121544"/>
            <a:ext cx="3614314" cy="365125"/>
          </a:xfrm>
        </p:spPr>
        <p:txBody>
          <a:bodyPr/>
          <a:lstStyle/>
          <a:p>
            <a:r>
              <a:rPr lang="en-CA" sz="1000" dirty="0" smtClean="0">
                <a:solidFill>
                  <a:schemeClr val="bg1">
                    <a:lumMod val="95000"/>
                  </a:schemeClr>
                </a:solidFill>
              </a:rPr>
              <a:t>For more information visit: www.Ontario.ca/PedestrianSafety</a:t>
            </a:r>
            <a:r>
              <a:rPr lang="en-CA" sz="1000" dirty="0" smtClean="0"/>
              <a:t>   </a:t>
            </a:r>
            <a:endParaRPr lang="en-CA" sz="1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Stay on sidewalks where available. </a:t>
            </a:r>
          </a:p>
          <a:p>
            <a:r>
              <a:rPr lang="en-CA" dirty="0" smtClean="0"/>
              <a:t>If a sidewalk isn’t available, be sure to walk on the far side of the road facing traffic.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7204164" y="3252883"/>
            <a:ext cx="4404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3200" b="1" dirty="0" smtClean="0">
                <a:solidFill>
                  <a:schemeClr val="bg1"/>
                </a:solidFill>
              </a:rPr>
              <a:t>When walking on the sidewalk, which side of the road are you usually on? </a:t>
            </a:r>
            <a:endParaRPr lang="en-CA" sz="5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8782" y="1825625"/>
            <a:ext cx="3455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chemeClr val="bg1"/>
                </a:solidFill>
              </a:rPr>
              <a:t>Discussion</a:t>
            </a:r>
            <a:endParaRPr lang="en-CA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Movement </a:t>
            </a:r>
            <a:r>
              <a:rPr lang="en-CA" dirty="0" smtClean="0"/>
              <a:t>4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92283" y="6121544"/>
            <a:ext cx="3981867" cy="365125"/>
          </a:xfrm>
        </p:spPr>
        <p:txBody>
          <a:bodyPr/>
          <a:lstStyle/>
          <a:p>
            <a:r>
              <a:rPr lang="en-CA" sz="1100" dirty="0" smtClean="0">
                <a:solidFill>
                  <a:schemeClr val="bg1">
                    <a:lumMod val="95000"/>
                  </a:schemeClr>
                </a:solidFill>
              </a:rPr>
              <a:t>For more information visit: www.Ontario.ca/PedestrianSafety</a:t>
            </a:r>
            <a:r>
              <a:rPr lang="en-CA" sz="1100" dirty="0" smtClean="0"/>
              <a:t>   </a:t>
            </a:r>
            <a:endParaRPr lang="en-CA" sz="11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Regular physical activity is important for everyone, especially for people living with Diabetes</a:t>
            </a:r>
          </a:p>
          <a:p>
            <a:r>
              <a:rPr lang="en-CA" dirty="0" smtClean="0"/>
              <a:t>Diabetes Canada recommends the following aerobic and resistance training activities: </a:t>
            </a:r>
          </a:p>
          <a:p>
            <a:pPr lvl="1"/>
            <a:r>
              <a:rPr lang="en-CA" dirty="0" smtClean="0"/>
              <a:t>Aerobic activities</a:t>
            </a:r>
          </a:p>
          <a:p>
            <a:pPr lvl="1"/>
            <a:r>
              <a:rPr lang="en-CA" dirty="0" smtClean="0"/>
              <a:t>Resistance activities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7175864" y="721192"/>
            <a:ext cx="4702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chemeClr val="bg1"/>
                </a:solidFill>
              </a:rPr>
              <a:t>Diabetes </a:t>
            </a:r>
          </a:p>
          <a:p>
            <a:pPr algn="ctr"/>
            <a:r>
              <a:rPr lang="en-CA" sz="4000" b="1" dirty="0" smtClean="0">
                <a:solidFill>
                  <a:schemeClr val="bg1"/>
                </a:solidFill>
              </a:rPr>
              <a:t>&amp; </a:t>
            </a:r>
          </a:p>
          <a:p>
            <a:pPr algn="ctr"/>
            <a:r>
              <a:rPr lang="en-CA" sz="4000" b="1" dirty="0" smtClean="0">
                <a:solidFill>
                  <a:schemeClr val="bg1"/>
                </a:solidFill>
              </a:rPr>
              <a:t>Physical Activity</a:t>
            </a:r>
            <a:endParaRPr lang="en-C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894" y="3136618"/>
            <a:ext cx="3590364" cy="2610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5213350" cy="1325563"/>
          </a:xfrm>
        </p:spPr>
        <p:txBody>
          <a:bodyPr/>
          <a:lstStyle/>
          <a:p>
            <a:r>
              <a:rPr lang="en-CA" dirty="0" smtClean="0"/>
              <a:t>Activities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Examples of aerobics</a:t>
            </a:r>
          </a:p>
          <a:p>
            <a:pPr lvl="1"/>
            <a:r>
              <a:rPr lang="en-CA" dirty="0" smtClean="0"/>
              <a:t> Walking, bicycling, or jogging to increase heart rate and breathing</a:t>
            </a:r>
          </a:p>
          <a:p>
            <a:r>
              <a:rPr lang="en-CA" dirty="0" smtClean="0"/>
              <a:t>Examples of resistance</a:t>
            </a:r>
          </a:p>
          <a:p>
            <a:pPr lvl="1"/>
            <a:r>
              <a:rPr lang="en-CA" dirty="0" smtClean="0"/>
              <a:t>Weights, weight machines, resistance bands, use of own body weight like push-ups (2-3 times weekly)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Weight management</a:t>
            </a:r>
          </a:p>
          <a:p>
            <a:r>
              <a:rPr lang="en-CA" dirty="0"/>
              <a:t>Lower blood sugar</a:t>
            </a:r>
          </a:p>
          <a:p>
            <a:r>
              <a:rPr lang="en-CA" dirty="0"/>
              <a:t>Control blood pressure</a:t>
            </a:r>
          </a:p>
          <a:p>
            <a:r>
              <a:rPr lang="en-CA" dirty="0"/>
              <a:t>Improve strength</a:t>
            </a:r>
          </a:p>
          <a:p>
            <a:r>
              <a:rPr lang="en-CA" dirty="0"/>
              <a:t>Cardiorespiratory fitness</a:t>
            </a:r>
          </a:p>
          <a:p>
            <a:r>
              <a:rPr lang="en-CA" dirty="0"/>
              <a:t>Improve mental health</a:t>
            </a:r>
          </a:p>
          <a:p>
            <a:endParaRPr lang="en-CA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72200" y="320675"/>
            <a:ext cx="5181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Health Benefits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7665826" y="6176963"/>
            <a:ext cx="2913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http://www.bassic.ca/safe-seniors-calendar.html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10749824" cy="1325563"/>
          </a:xfrm>
        </p:spPr>
        <p:txBody>
          <a:bodyPr/>
          <a:lstStyle/>
          <a:p>
            <a:pPr algn="ctr"/>
            <a:r>
              <a:rPr lang="en-CA" dirty="0" smtClean="0"/>
              <a:t>Fall Prevention – Keep moving!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If you are 65 years of age or older, you can join exercise classes virtually (online) in your community</a:t>
            </a:r>
          </a:p>
          <a:p>
            <a:r>
              <a:rPr lang="en-CA" dirty="0" smtClean="0"/>
              <a:t>Exercise classes can help seniors stay active and especially help them improve and maintain balance, strength and mobility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You can reap the many benefits of exercise to live a longer, happy and healthier life! </a:t>
            </a:r>
            <a:endParaRPr lang="en-CA" dirty="0"/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8338176" y="6177149"/>
            <a:ext cx="22411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https://preventfalls.ca/older-adults/</a:t>
            </a:r>
            <a:endParaRPr lang="en-CA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871" y="555811"/>
            <a:ext cx="1595718" cy="1595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u="sng" dirty="0" smtClean="0"/>
              <a:t>Best Practices</a:t>
            </a:r>
            <a:endParaRPr lang="en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Be safe when moving furniture to prevent falls</a:t>
            </a:r>
          </a:p>
          <a:p>
            <a:r>
              <a:rPr lang="en-CA" dirty="0" smtClean="0"/>
              <a:t>Keep items you use regularly within reach, if possible avoid climbing or reaching for things from above so they don’t fall on you</a:t>
            </a:r>
          </a:p>
          <a:p>
            <a:r>
              <a:rPr lang="en-CA" dirty="0" smtClean="0"/>
              <a:t>Always use hand railings on stairs if available and keep hands free for extra support [if necessary]</a:t>
            </a:r>
          </a:p>
          <a:p>
            <a:pPr lvl="1"/>
            <a:r>
              <a:rPr lang="en-CA" dirty="0" smtClean="0"/>
              <a:t>i.e. going downstairs with a laundry basket or while holding a phone</a:t>
            </a:r>
          </a:p>
          <a:p>
            <a:r>
              <a:rPr lang="en-CA" dirty="0" smtClean="0"/>
              <a:t>Avoid lifting heavy objects that may throw off your balance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3200" dirty="0" smtClean="0"/>
              <a:t>Government Programs &amp; Financial Assistance</a:t>
            </a:r>
            <a:endParaRPr lang="en-CA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6450" y="1602378"/>
            <a:ext cx="4765675" cy="47539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CA" dirty="0" smtClean="0"/>
              <a:t>You will qualify for this program when you turn </a:t>
            </a:r>
            <a:r>
              <a:rPr lang="en-CA" b="1" dirty="0" smtClean="0"/>
              <a:t>65 years </a:t>
            </a:r>
            <a:r>
              <a:rPr lang="en-CA" dirty="0" smtClean="0"/>
              <a:t>old. Some of you will qualify before you reach that age because you’re:</a:t>
            </a:r>
          </a:p>
          <a:p>
            <a:pPr lvl="1">
              <a:lnSpc>
                <a:spcPct val="120000"/>
              </a:lnSpc>
            </a:pPr>
            <a:r>
              <a:rPr lang="en-CA" dirty="0" smtClean="0"/>
              <a:t>Living in a:</a:t>
            </a:r>
          </a:p>
          <a:p>
            <a:pPr lvl="2">
              <a:lnSpc>
                <a:spcPct val="120000"/>
              </a:lnSpc>
            </a:pPr>
            <a:r>
              <a:rPr lang="en-CA" dirty="0" smtClean="0"/>
              <a:t>Long-term care home</a:t>
            </a:r>
          </a:p>
          <a:p>
            <a:pPr lvl="2">
              <a:lnSpc>
                <a:spcPct val="120000"/>
              </a:lnSpc>
            </a:pPr>
            <a:r>
              <a:rPr lang="en-CA" dirty="0" smtClean="0"/>
              <a:t>Home for special care</a:t>
            </a:r>
          </a:p>
          <a:p>
            <a:pPr lvl="2">
              <a:lnSpc>
                <a:spcPct val="120000"/>
              </a:lnSpc>
            </a:pPr>
            <a:r>
              <a:rPr lang="en-CA" dirty="0" smtClean="0"/>
              <a:t>Community Home for Opportunity</a:t>
            </a:r>
          </a:p>
          <a:p>
            <a:pPr lvl="1">
              <a:lnSpc>
                <a:spcPct val="120000"/>
              </a:lnSpc>
            </a:pPr>
            <a:r>
              <a:rPr lang="en-CA" dirty="0" smtClean="0"/>
              <a:t>Receiving professional home and community care services</a:t>
            </a:r>
          </a:p>
          <a:p>
            <a:pPr lvl="1">
              <a:lnSpc>
                <a:spcPct val="120000"/>
              </a:lnSpc>
            </a:pPr>
            <a:r>
              <a:rPr lang="en-CA" dirty="0" smtClean="0"/>
              <a:t>Receiving benefits from Ontario Works or Ontario Disability Support Program </a:t>
            </a:r>
            <a:endParaRPr lang="en-CA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04033" y="365125"/>
            <a:ext cx="5128060" cy="581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000" dirty="0" smtClean="0">
                <a:solidFill>
                  <a:schemeClr val="bg1"/>
                </a:solidFill>
              </a:rPr>
              <a:t>Ontario Drug Benefit (ODB)</a:t>
            </a:r>
            <a:endParaRPr lang="en-CA" sz="4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295836"/>
            <a:ext cx="4765675" cy="1009370"/>
          </a:xfrm>
        </p:spPr>
        <p:txBody>
          <a:bodyPr>
            <a:noAutofit/>
          </a:bodyPr>
          <a:lstStyle/>
          <a:p>
            <a:pPr algn="ctr"/>
            <a:r>
              <a:rPr lang="en-CA" sz="3200" dirty="0" smtClean="0"/>
              <a:t>Government Programs &amp; Financial Assistance</a:t>
            </a:r>
            <a:endParaRPr lang="en-CA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6450" y="1305205"/>
            <a:ext cx="4765675" cy="528385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CA" dirty="0" smtClean="0"/>
              <a:t>This program helps people with long-term physical disabilities pay for customized equipment, like wheelchairs and hearing aids. </a:t>
            </a:r>
          </a:p>
          <a:p>
            <a:pPr>
              <a:lnSpc>
                <a:spcPct val="120000"/>
              </a:lnSpc>
            </a:pPr>
            <a:r>
              <a:rPr lang="en-CA" dirty="0" smtClean="0"/>
              <a:t>It also helps cover the cost of specialized supplies, such as those used with ostomies</a:t>
            </a:r>
            <a:endParaRPr lang="en-CA" dirty="0"/>
          </a:p>
          <a:p>
            <a:pPr lvl="1">
              <a:lnSpc>
                <a:spcPct val="120000"/>
              </a:lnSpc>
            </a:pPr>
            <a:r>
              <a:rPr lang="en-CA" dirty="0" smtClean="0"/>
              <a:t>Ostomies are surgeries that create openings from an area inside the body to the outside. </a:t>
            </a:r>
          </a:p>
          <a:p>
            <a:pPr lvl="1">
              <a:lnSpc>
                <a:spcPct val="120000"/>
              </a:lnSpc>
            </a:pPr>
            <a:r>
              <a:rPr lang="en-CA" dirty="0" smtClean="0"/>
              <a:t>Example: urostomy</a:t>
            </a:r>
            <a:endParaRPr lang="en-CA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04033" y="365125"/>
            <a:ext cx="5128060" cy="581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000" dirty="0" smtClean="0">
                <a:solidFill>
                  <a:schemeClr val="bg1"/>
                </a:solidFill>
              </a:rPr>
              <a:t>Assistive Devices Program </a:t>
            </a:r>
          </a:p>
          <a:p>
            <a:pPr marL="0" indent="0" algn="ctr">
              <a:buNone/>
            </a:pPr>
            <a:r>
              <a:rPr lang="en-CA" sz="4000" dirty="0" smtClean="0">
                <a:solidFill>
                  <a:schemeClr val="bg1"/>
                </a:solidFill>
              </a:rPr>
              <a:t>(ADP)</a:t>
            </a:r>
            <a:endParaRPr lang="en-CA" sz="4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3200" dirty="0" smtClean="0"/>
              <a:t>Government Programs &amp; Financial Assistance</a:t>
            </a:r>
            <a:endParaRPr lang="en-CA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6450" y="1602378"/>
            <a:ext cx="4765675" cy="47539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CA" dirty="0" smtClean="0"/>
              <a:t>This program provides free, routine dental services for low-income seniors who are </a:t>
            </a:r>
            <a:r>
              <a:rPr lang="en-CA" b="1" dirty="0" smtClean="0"/>
              <a:t>65 years of age or older</a:t>
            </a:r>
            <a:r>
              <a:rPr lang="en-CA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en-CA" dirty="0" smtClean="0"/>
              <a:t>Coverage</a:t>
            </a:r>
          </a:p>
          <a:p>
            <a:pPr>
              <a:lnSpc>
                <a:spcPct val="120000"/>
              </a:lnSpc>
            </a:pPr>
            <a:r>
              <a:rPr lang="en-CA" dirty="0" smtClean="0"/>
              <a:t>Eligibility</a:t>
            </a:r>
            <a:endParaRPr lang="en-CA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04033" y="365125"/>
            <a:ext cx="5128060" cy="581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000" dirty="0" smtClean="0">
                <a:solidFill>
                  <a:schemeClr val="bg1"/>
                </a:solidFill>
              </a:rPr>
              <a:t>Ontario Seniors Dental Care Program</a:t>
            </a:r>
          </a:p>
          <a:p>
            <a:pPr marL="0" indent="0" algn="ctr">
              <a:buNone/>
            </a:pPr>
            <a:r>
              <a:rPr lang="en-CA" sz="4000" dirty="0" smtClean="0">
                <a:solidFill>
                  <a:schemeClr val="bg1"/>
                </a:solidFill>
              </a:rPr>
              <a:t>(OSDCP)</a:t>
            </a:r>
            <a:endParaRPr lang="en-CA" sz="4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Did you know…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4105273"/>
            <a:ext cx="10563225" cy="1500187"/>
          </a:xfrm>
        </p:spPr>
        <p:txBody>
          <a:bodyPr/>
          <a:lstStyle/>
          <a:p>
            <a:r>
              <a:rPr lang="en-CA" dirty="0" smtClean="0"/>
              <a:t>Everyone should be prepared to be self-reliant for at least three (3) days immediately after or during an emergency?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Topics of Discussion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94" y="1903638"/>
            <a:ext cx="9266386" cy="4347693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en-CA" dirty="0" smtClean="0"/>
              <a:t>Introduction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Safe Driving for Seniors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Driving Tips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What to do if you’re in a collision?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Personal Hygiene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Falls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Exercise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Government Assistance Programs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Emergency Preparedness</a:t>
            </a:r>
          </a:p>
          <a:p>
            <a:pPr marL="457200" indent="-457200" algn="l">
              <a:buAutoNum type="arabicPeriod"/>
            </a:pPr>
            <a:endParaRPr lang="en-CA" dirty="0" smtClean="0"/>
          </a:p>
          <a:p>
            <a:pPr marL="457200" indent="-457200" algn="l">
              <a:buAutoNum type="arabicPeriod"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Emergency Preparedness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There are many different types of emergencies that could warrant being prepared for: power outages, severe summer weather, health emergencies, winter storms and hazardous materials incidents. </a:t>
            </a:r>
          </a:p>
          <a:p>
            <a:r>
              <a:rPr lang="en-CA" dirty="0" smtClean="0"/>
              <a:t>If you live on your own, you need to have supplies in a three day kit in case you need to shelter in place. </a:t>
            </a:r>
          </a:p>
          <a:p>
            <a:r>
              <a:rPr lang="en-CA" dirty="0" smtClean="0"/>
              <a:t>Be familiar with the location of emergency doors/exits in your home in the event that you need to evacuate. </a:t>
            </a:r>
          </a:p>
          <a:p>
            <a:r>
              <a:rPr lang="en-CA" dirty="0" smtClean="0"/>
              <a:t>On the next page we’ll explore what you may need if you have to leave quickly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7442088" y="6179681"/>
            <a:ext cx="3137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http://www.bassic.ca/safe-seniors-calendar.html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6449" y="5089526"/>
            <a:ext cx="10563225" cy="857646"/>
          </a:xfrm>
        </p:spPr>
        <p:txBody>
          <a:bodyPr/>
          <a:lstStyle/>
          <a:p>
            <a:pPr algn="ctr"/>
            <a:r>
              <a:rPr lang="en-CA" dirty="0" smtClean="0"/>
              <a:t>Emergency Preparedness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25133" y="6121544"/>
            <a:ext cx="4654220" cy="365125"/>
          </a:xfrm>
        </p:spPr>
        <p:txBody>
          <a:bodyPr/>
          <a:lstStyle/>
          <a:p>
            <a:r>
              <a:rPr lang="en-CA" dirty="0"/>
              <a:t>https://www.emergencymanagementontario.ca/english/home.html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06450" y="365125"/>
            <a:ext cx="10547350" cy="4590052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Assistive devices such as canes, walkers, hearing aids, breathing apparatus, etc…</a:t>
            </a:r>
          </a:p>
          <a:p>
            <a:r>
              <a:rPr lang="en-CA" dirty="0" smtClean="0"/>
              <a:t>Prescription eyeglasses &amp; footwear</a:t>
            </a:r>
          </a:p>
          <a:p>
            <a:r>
              <a:rPr lang="en-CA" dirty="0" smtClean="0"/>
              <a:t>Extra dentures and cleanser</a:t>
            </a:r>
          </a:p>
          <a:p>
            <a:r>
              <a:rPr lang="en-CA" dirty="0" smtClean="0"/>
              <a:t>Extra medication, supplements and a list of your prescriptions</a:t>
            </a:r>
          </a:p>
          <a:p>
            <a:r>
              <a:rPr lang="en-CA" dirty="0" smtClean="0"/>
              <a:t>Personal identification and a list of numbers and names for doctors(s), case workers(s), senior’s group contact person, etc…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b="1" i="1" dirty="0" smtClean="0"/>
              <a:t>What else might you include in your emergency kit? </a:t>
            </a:r>
            <a:endParaRPr lang="en-CA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2735" y="2555874"/>
            <a:ext cx="5954111" cy="1325563"/>
          </a:xfrm>
        </p:spPr>
        <p:txBody>
          <a:bodyPr>
            <a:noAutofit/>
          </a:bodyPr>
          <a:lstStyle/>
          <a:p>
            <a:r>
              <a:rPr lang="en-CA" sz="5400" dirty="0" smtClean="0"/>
              <a:t>Short Discussion</a:t>
            </a:r>
            <a:endParaRPr lang="en-CA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 smtClean="0"/>
              <a:t>How do you motivate yourself to stay active? 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Your </a:t>
            </a:r>
            <a:r>
              <a:rPr lang="en-CA" dirty="0"/>
              <a:t>f</a:t>
            </a:r>
            <a:r>
              <a:rPr lang="en-CA" dirty="0" smtClean="0"/>
              <a:t>eedback is appreciated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Safe Driving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2838" y="1912892"/>
            <a:ext cx="9266386" cy="3896237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>Once drivers reach 80 years of age, every two years you are required to: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 smtClean="0"/>
              <a:t>Take a vision test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 smtClean="0"/>
              <a:t>Undergo a driver record review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 smtClean="0"/>
              <a:t>Participate in a 45-minute Group Education Session (GES)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CA" dirty="0" smtClean="0"/>
              <a:t>During the GES, complete two, brief, non-computerized in-class screening assignments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 smtClean="0"/>
              <a:t>The entire license renewal process takes about 90 minutes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 smtClean="0"/>
              <a:t>If necessary, take a road 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662194" y="6130426"/>
            <a:ext cx="2916115" cy="344535"/>
          </a:xfrm>
        </p:spPr>
        <p:txBody>
          <a:bodyPr anchor="ctr">
            <a:normAutofit/>
          </a:bodyPr>
          <a:lstStyle/>
          <a:p>
            <a:r>
              <a:rPr lang="en-CA" sz="1000" dirty="0"/>
              <a:t>http://www.bassic.ca/safe-seniors-calendar.html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Safe Driving Tips: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lnSpc>
                <a:spcPct val="150000"/>
              </a:lnSpc>
            </a:pPr>
            <a:r>
              <a:rPr lang="en-CA" dirty="0" smtClean="0"/>
              <a:t>Medications</a:t>
            </a:r>
          </a:p>
          <a:p>
            <a:pPr>
              <a:lnSpc>
                <a:spcPct val="150000"/>
              </a:lnSpc>
            </a:pPr>
            <a:r>
              <a:rPr lang="en-CA" dirty="0"/>
              <a:t>Signatures</a:t>
            </a:r>
            <a:endParaRPr lang="en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Self-awareness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Fatigue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Maintenance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Collision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Towing a vehicle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Weather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Check road conditions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511 (Ontario)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Hygiene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Best practices – Hygiene Aids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4" y="4979235"/>
            <a:ext cx="864308" cy="864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0238" y="365126"/>
            <a:ext cx="8796837" cy="845110"/>
          </a:xfrm>
        </p:spPr>
        <p:txBody>
          <a:bodyPr/>
          <a:lstStyle/>
          <a:p>
            <a:r>
              <a:rPr lang="en-CA" dirty="0" smtClean="0"/>
              <a:t>Hygiene Aids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0238" y="1358518"/>
            <a:ext cx="8796837" cy="4351338"/>
          </a:xfrm>
        </p:spPr>
        <p:txBody>
          <a:bodyPr/>
          <a:lstStyle/>
          <a:p>
            <a:r>
              <a:rPr lang="en-CA" dirty="0" smtClean="0"/>
              <a:t>Consider using installing a grab bar in the shower; especially when stepping in and out of a tub for that extra bit of support</a:t>
            </a:r>
          </a:p>
          <a:p>
            <a:r>
              <a:rPr lang="en-CA" dirty="0" smtClean="0"/>
              <a:t>Consider using a shower mat to prevent potential slipping and falling</a:t>
            </a:r>
          </a:p>
          <a:p>
            <a:r>
              <a:rPr lang="en-CA" dirty="0" smtClean="0"/>
              <a:t>Consider using a shower chair to relieve physical strain and risk of slipping and falling while washing</a:t>
            </a:r>
          </a:p>
          <a:p>
            <a:r>
              <a:rPr lang="en-CA" dirty="0" smtClean="0"/>
              <a:t>Invest in a handheld adjustable shower head</a:t>
            </a:r>
          </a:p>
          <a:p>
            <a:r>
              <a:rPr lang="en-CA" dirty="0" smtClean="0"/>
              <a:t>Use a raised toilet seat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73133"/>
            <a:ext cx="3909060" cy="2872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70" y="3628389"/>
            <a:ext cx="3451860" cy="2727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62" y="3445873"/>
            <a:ext cx="3794760" cy="2834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13" y="821327"/>
            <a:ext cx="2842260" cy="1958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Active Living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512" y="4084046"/>
            <a:ext cx="10563225" cy="845005"/>
          </a:xfrm>
        </p:spPr>
        <p:txBody>
          <a:bodyPr/>
          <a:lstStyle/>
          <a:p>
            <a:r>
              <a:rPr lang="en-CA" dirty="0" smtClean="0"/>
              <a:t>Physical </a:t>
            </a:r>
            <a:r>
              <a:rPr lang="en-CA" dirty="0" smtClean="0"/>
              <a:t>Health </a:t>
            </a:r>
            <a:r>
              <a:rPr lang="en-CA" dirty="0" smtClean="0"/>
              <a:t>&amp; Well Being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4" y="4979235"/>
            <a:ext cx="864308" cy="864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23407"/>
            <a:ext cx="5289550" cy="971968"/>
          </a:xfrm>
        </p:spPr>
        <p:txBody>
          <a:bodyPr/>
          <a:lstStyle/>
          <a:p>
            <a:r>
              <a:rPr lang="en-CA" dirty="0" smtClean="0"/>
              <a:t>Movement </a:t>
            </a:r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Home exercises: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/>
              <a:t>Seated climb; lift your knee, and reach up with the opposite arm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/>
              <a:t>Stair climb; hold the railing when taking the stairs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/>
              <a:t>Standing; lift a weight in each hand with elbows bent and at your side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/>
              <a:t>Marching on the spot; hear yourself breathe, and still be able to talk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37" y="2097741"/>
            <a:ext cx="4558934" cy="3039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" y="1148765"/>
            <a:ext cx="5944872" cy="623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WC Colours">
      <a:dk1>
        <a:srgbClr val="3F2C78"/>
      </a:dk1>
      <a:lt1>
        <a:sysClr val="window" lastClr="FFFFFF"/>
      </a:lt1>
      <a:dk2>
        <a:srgbClr val="363636"/>
      </a:dk2>
      <a:lt2>
        <a:srgbClr val="DDCDE5"/>
      </a:lt2>
      <a:accent1>
        <a:srgbClr val="7030A0"/>
      </a:accent1>
      <a:accent2>
        <a:srgbClr val="D8D8D8"/>
      </a:accent2>
      <a:accent3>
        <a:srgbClr val="00938F"/>
      </a:accent3>
      <a:accent4>
        <a:srgbClr val="FF754C"/>
      </a:accent4>
      <a:accent5>
        <a:srgbClr val="005C81"/>
      </a:accent5>
      <a:accent6>
        <a:srgbClr val="77A523"/>
      </a:accent6>
      <a:hlink>
        <a:srgbClr val="FFFFFF"/>
      </a:hlink>
      <a:folHlink>
        <a:srgbClr val="7030A0"/>
      </a:folHlink>
    </a:clrScheme>
    <a:fontScheme name="RWC Fonts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1629877-58AB-4585-B5FA-224C5214440B}" vid="{F92A15AA-3735-4C48-8E1D-174478C243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 Older Adults Safety Workshop</Template>
  <TotalTime>2194</TotalTime>
  <Words>1010</Words>
  <Application>Microsoft Office PowerPoint</Application>
  <PresentationFormat>Widescreen</PresentationFormat>
  <Paragraphs>140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Helvetica neue</vt:lpstr>
      <vt:lpstr>Office Theme</vt:lpstr>
      <vt:lpstr>Enhancing Individual Safety</vt:lpstr>
      <vt:lpstr>Topics of Discussion</vt:lpstr>
      <vt:lpstr>Safe Driving</vt:lpstr>
      <vt:lpstr>Safe Driving Tips:</vt:lpstr>
      <vt:lpstr>Personal Hygiene</vt:lpstr>
      <vt:lpstr>Hygiene Aids</vt:lpstr>
      <vt:lpstr>PowerPoint Presentation</vt:lpstr>
      <vt:lpstr>Active Living</vt:lpstr>
      <vt:lpstr>Movement 1</vt:lpstr>
      <vt:lpstr>Movement 2</vt:lpstr>
      <vt:lpstr>Movement 3</vt:lpstr>
      <vt:lpstr>Movement 4</vt:lpstr>
      <vt:lpstr>Activities</vt:lpstr>
      <vt:lpstr>Fall Prevention – Keep moving! </vt:lpstr>
      <vt:lpstr>Best Practices</vt:lpstr>
      <vt:lpstr>Government Programs &amp; Financial Assistance</vt:lpstr>
      <vt:lpstr>Government Programs &amp; Financial Assistance</vt:lpstr>
      <vt:lpstr>Government Programs &amp; Financial Assistance</vt:lpstr>
      <vt:lpstr>Did you know…</vt:lpstr>
      <vt:lpstr>Emergency Preparedness</vt:lpstr>
      <vt:lpstr>Emergency Preparedness</vt:lpstr>
      <vt:lpstr>Short Discussion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</dc:creator>
  <cp:lastModifiedBy>Justin</cp:lastModifiedBy>
  <cp:revision>122</cp:revision>
  <dcterms:created xsi:type="dcterms:W3CDTF">2020-12-30T16:02:00Z</dcterms:created>
  <dcterms:modified xsi:type="dcterms:W3CDTF">2021-01-25T16:17:01Z</dcterms:modified>
</cp:coreProperties>
</file>