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540" r:id="rId2"/>
    <p:sldId id="541" r:id="rId3"/>
    <p:sldId id="554" r:id="rId4"/>
    <p:sldId id="567" r:id="rId5"/>
    <p:sldId id="551" r:id="rId6"/>
    <p:sldId id="569" r:id="rId7"/>
    <p:sldId id="550" r:id="rId8"/>
    <p:sldId id="558" r:id="rId9"/>
    <p:sldId id="559" r:id="rId10"/>
    <p:sldId id="581" r:id="rId11"/>
    <p:sldId id="584" r:id="rId12"/>
    <p:sldId id="582" r:id="rId13"/>
    <p:sldId id="570" r:id="rId14"/>
    <p:sldId id="571" r:id="rId15"/>
    <p:sldId id="577" r:id="rId16"/>
    <p:sldId id="576" r:id="rId17"/>
    <p:sldId id="575" r:id="rId18"/>
    <p:sldId id="583" r:id="rId19"/>
    <p:sldId id="553" r:id="rId20"/>
    <p:sldId id="565" r:id="rId21"/>
    <p:sldId id="549" r:id="rId22"/>
    <p:sldId id="578" r:id="rId23"/>
    <p:sldId id="579" r:id="rId24"/>
    <p:sldId id="548" r:id="rId25"/>
    <p:sldId id="566" r:id="rId26"/>
    <p:sldId id="585" r:id="rId27"/>
    <p:sldId id="556" r:id="rId28"/>
    <p:sldId id="552" r:id="rId29"/>
    <p:sldId id="5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initials="J" lastIdx="2" clrIdx="0">
    <p:extLst>
      <p:ext uri="{19B8F6BF-5375-455C-9EA6-DF929625EA0E}">
        <p15:presenceInfo xmlns:p15="http://schemas.microsoft.com/office/powerpoint/2012/main" userId="Jus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B1318"/>
    <a:srgbClr val="7D7D7D"/>
    <a:srgbClr val="B6976B"/>
    <a:srgbClr val="6D4835"/>
    <a:srgbClr val="713A1F"/>
    <a:srgbClr val="FFDA51"/>
    <a:srgbClr val="FFF48F"/>
    <a:srgbClr val="FFF7B2"/>
    <a:srgbClr val="E7D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92" autoAdjust="0"/>
  </p:normalViewPr>
  <p:slideViewPr>
    <p:cSldViewPr snapToGrid="0">
      <p:cViewPr varScale="1">
        <p:scale>
          <a:sx n="84" d="100"/>
          <a:sy n="84" d="100"/>
        </p:scale>
        <p:origin x="254" y="77"/>
      </p:cViewPr>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3BAF35-56D9-42E7-98F6-1F6730D3FEE1}" type="datetimeFigureOut">
              <a:rPr lang="en-CA" smtClean="0"/>
              <a:t>2021-01-23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7F486-9C67-4E19-89A3-C76E81C27D29}" type="slidenum">
              <a:rPr lang="en-CA" smtClean="0"/>
              <a:t>‹#›</a:t>
            </a:fld>
            <a:endParaRPr lang="en-CA"/>
          </a:p>
        </p:txBody>
      </p:sp>
    </p:spTree>
    <p:extLst>
      <p:ext uri="{BB962C8B-B14F-4D97-AF65-F5344CB8AC3E}">
        <p14:creationId xmlns:p14="http://schemas.microsoft.com/office/powerpoint/2010/main" val="63050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6114C-1780-4DFA-AF83-0E612718D743}" type="datetimeFigureOut">
              <a:rPr lang="en-CA" smtClean="0"/>
              <a:t>2021-01-23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DC156-9CF6-4CF5-8796-95E8418FAAFC}" type="slidenum">
              <a:rPr lang="en-CA" smtClean="0"/>
              <a:t>‹#›</a:t>
            </a:fld>
            <a:endParaRPr lang="en-CA"/>
          </a:p>
        </p:txBody>
      </p:sp>
    </p:spTree>
    <p:extLst>
      <p:ext uri="{BB962C8B-B14F-4D97-AF65-F5344CB8AC3E}">
        <p14:creationId xmlns:p14="http://schemas.microsoft.com/office/powerpoint/2010/main" val="313193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73882" y="428626"/>
            <a:ext cx="9264298" cy="1400176"/>
          </a:xfrm>
        </p:spPr>
        <p:txBody>
          <a:bodyPr anchor="t">
            <a:noAutofit/>
          </a:bodyPr>
          <a:lstStyle>
            <a:lvl1pPr algn="ctr">
              <a:defRPr sz="5000"/>
            </a:lvl1pPr>
          </a:lstStyle>
          <a:p>
            <a:r>
              <a:rPr lang="en-US" dirty="0" smtClean="0"/>
              <a:t>CLICK TO EDIT MASTER TITLE</a:t>
            </a:r>
            <a:endParaRPr lang="en-US" dirty="0"/>
          </a:p>
        </p:txBody>
      </p:sp>
      <p:sp>
        <p:nvSpPr>
          <p:cNvPr id="3" name="Subtitle 2"/>
          <p:cNvSpPr>
            <a:spLocks noGrp="1"/>
          </p:cNvSpPr>
          <p:nvPr>
            <p:ph type="subTitle" idx="1"/>
          </p:nvPr>
        </p:nvSpPr>
        <p:spPr>
          <a:xfrm>
            <a:off x="2572838" y="1912892"/>
            <a:ext cx="9266386" cy="666749"/>
          </a:xfrm>
        </p:spPr>
        <p:txBody>
          <a:bodyPr/>
          <a:lstStyle>
            <a:lvl1pPr marL="0" indent="0" algn="ctr">
              <a:buNone/>
              <a:tabLst/>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Content Placeholder 13"/>
          <p:cNvSpPr>
            <a:spLocks noGrp="1"/>
          </p:cNvSpPr>
          <p:nvPr>
            <p:ph sz="quarter" idx="10" hasCustomPrompt="1"/>
          </p:nvPr>
        </p:nvSpPr>
        <p:spPr>
          <a:xfrm>
            <a:off x="2573882" y="6425383"/>
            <a:ext cx="9264299" cy="344535"/>
          </a:xfrm>
        </p:spPr>
        <p:txBody>
          <a:bodyPr>
            <a:normAutofit/>
          </a:bodyPr>
          <a:lstStyle>
            <a:lvl1pPr marL="0" indent="0" algn="ctr">
              <a:buNone/>
              <a:defRPr sz="1200">
                <a:solidFill>
                  <a:schemeClr val="tx2">
                    <a:lumMod val="60000"/>
                    <a:lumOff val="40000"/>
                  </a:schemeClr>
                </a:solidFill>
              </a:defRPr>
            </a:lvl1pPr>
          </a:lstStyle>
          <a:p>
            <a:pPr lvl="0"/>
            <a:r>
              <a:rPr lang="en-CA" dirty="0" smtClean="0"/>
              <a:t>Author’s name</a:t>
            </a:r>
            <a:endParaRPr lang="en-CA" dirty="0"/>
          </a:p>
        </p:txBody>
      </p:sp>
      <p:sp>
        <p:nvSpPr>
          <p:cNvPr id="5" name="Rectangle 4"/>
          <p:cNvSpPr/>
          <p:nvPr userDrawn="1"/>
        </p:nvSpPr>
        <p:spPr>
          <a:xfrm rot="10800000">
            <a:off x="-3" y="0"/>
            <a:ext cx="2237877"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2186" y="2788666"/>
            <a:ext cx="3427691" cy="3427691"/>
          </a:xfrm>
          <a:prstGeom prst="rect">
            <a:avLst/>
          </a:prstGeom>
        </p:spPr>
      </p:pic>
    </p:spTree>
    <p:extLst>
      <p:ext uri="{BB962C8B-B14F-4D97-AF65-F5344CB8AC3E}">
        <p14:creationId xmlns:p14="http://schemas.microsoft.com/office/powerpoint/2010/main" val="27256014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lant Left Text">
    <p:spTree>
      <p:nvGrpSpPr>
        <p:cNvPr id="1" name=""/>
        <p:cNvGrpSpPr/>
        <p:nvPr/>
      </p:nvGrpSpPr>
      <p:grpSpPr>
        <a:xfrm>
          <a:off x="0" y="0"/>
          <a:ext cx="0" cy="0"/>
          <a:chOff x="0" y="0"/>
          <a:chExt cx="0" cy="0"/>
        </a:xfrm>
      </p:grpSpPr>
      <p:sp>
        <p:nvSpPr>
          <p:cNvPr id="6" name="Flowchart: Manual Input 5"/>
          <p:cNvSpPr/>
          <p:nvPr userDrawn="1"/>
        </p:nvSpPr>
        <p:spPr>
          <a:xfrm rot="5400000">
            <a:off x="-268833" y="268833"/>
            <a:ext cx="6859444" cy="6321779"/>
          </a:xfrm>
          <a:prstGeom prst="flowChartManualInpu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6112383" y="365125"/>
            <a:ext cx="5245428"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lvl1pPr>
              <a:defRPr lang="en-CA" sz="1200" kern="1200" smtClean="0">
                <a:solidFill>
                  <a:schemeClr val="tx1">
                    <a:tint val="75000"/>
                  </a:schemeClr>
                </a:solidFill>
                <a:latin typeface="+mn-lt"/>
                <a:ea typeface="+mn-ea"/>
                <a:cs typeface="+mn-cs"/>
              </a:defRPr>
            </a:lvl1pPr>
          </a:lstStyle>
          <a:p>
            <a:fld id="{22C3487C-7BB5-463F-A195-166398F41E32}" type="datetime4">
              <a:rPr lang="en-CA" smtClean="0"/>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CA" dirty="0" smtClean="0"/>
              <a:t>© </a:t>
            </a:r>
            <a:r>
              <a:rPr lang="en-CA" dirty="0" err="1" smtClean="0"/>
              <a:t>Rexdale</a:t>
            </a:r>
            <a:r>
              <a:rPr lang="en-CA" dirty="0" smtClean="0"/>
              <a:t> Women’s Centre 2020</a:t>
            </a:r>
            <a:endParaRPr lang="en-CA" dirty="0"/>
          </a:p>
        </p:txBody>
      </p:sp>
      <p:sp>
        <p:nvSpPr>
          <p:cNvPr id="5" name="Slide Number Placeholder 4"/>
          <p:cNvSpPr>
            <a:spLocks noGrp="1"/>
          </p:cNvSpPr>
          <p:nvPr>
            <p:ph type="sldNum" sz="quarter" idx="12"/>
          </p:nvPr>
        </p:nvSpPr>
        <p:spPr/>
        <p:txBody>
          <a:bodyPr/>
          <a:lstStyle>
            <a:lvl1pPr>
              <a:defRPr lang="en-CA" sz="1200" kern="1200" smtClean="0">
                <a:solidFill>
                  <a:schemeClr val="tx1">
                    <a:tint val="75000"/>
                  </a:schemeClr>
                </a:solidFill>
                <a:latin typeface="+mn-lt"/>
                <a:ea typeface="+mn-ea"/>
                <a:cs typeface="+mn-cs"/>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818478" y="260350"/>
            <a:ext cx="4367133" cy="5916613"/>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5032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ox">
    <p:spTree>
      <p:nvGrpSpPr>
        <p:cNvPr id="1" name=""/>
        <p:cNvGrpSpPr/>
        <p:nvPr/>
      </p:nvGrpSpPr>
      <p:grpSpPr>
        <a:xfrm>
          <a:off x="0" y="0"/>
          <a:ext cx="0" cy="0"/>
          <a:chOff x="0" y="0"/>
          <a:chExt cx="0" cy="0"/>
        </a:xfrm>
      </p:grpSpPr>
      <p:sp>
        <p:nvSpPr>
          <p:cNvPr id="9" name="Rectangle 8"/>
          <p:cNvSpPr/>
          <p:nvPr userDrawn="1"/>
        </p:nvSpPr>
        <p:spPr>
          <a:xfrm rot="10800000">
            <a:off x="5772150" y="0"/>
            <a:ext cx="6419850"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806450" y="365125"/>
            <a:ext cx="4765675"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22C3487C-7BB5-463F-A195-166398F41E32}" type="datetime4">
              <a:rPr lang="en-CA" smtClean="0">
                <a:solidFill>
                  <a:schemeClr val="bg1">
                    <a:lumMod val="95000"/>
                  </a:schemeClr>
                </a:solidFill>
              </a:rPr>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p>
            <a:r>
              <a:rPr lang="en-CA" smtClean="0"/>
              <a:t>© Rexdale Women’s Centre 2020</a:t>
            </a:r>
            <a:endParaRPr lang="en-CA"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806450" y="1825625"/>
            <a:ext cx="47656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37002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Box">
    <p:spTree>
      <p:nvGrpSpPr>
        <p:cNvPr id="1" name=""/>
        <p:cNvGrpSpPr/>
        <p:nvPr/>
      </p:nvGrpSpPr>
      <p:grpSpPr>
        <a:xfrm>
          <a:off x="0" y="0"/>
          <a:ext cx="0" cy="0"/>
          <a:chOff x="0" y="0"/>
          <a:chExt cx="0" cy="0"/>
        </a:xfrm>
      </p:grpSpPr>
      <p:sp>
        <p:nvSpPr>
          <p:cNvPr id="9" name="Rectangle 8"/>
          <p:cNvSpPr/>
          <p:nvPr userDrawn="1"/>
        </p:nvSpPr>
        <p:spPr>
          <a:xfrm rot="10800000">
            <a:off x="0" y="0"/>
            <a:ext cx="6419850"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6619875" y="365125"/>
            <a:ext cx="4752974"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lvl1pPr>
              <a:defRPr lang="en-CA" sz="1200" kern="1200" smtClean="0">
                <a:solidFill>
                  <a:schemeClr val="tx1">
                    <a:tint val="75000"/>
                  </a:schemeClr>
                </a:solidFill>
                <a:latin typeface="+mn-lt"/>
                <a:ea typeface="+mn-ea"/>
                <a:cs typeface="+mn-cs"/>
              </a:defRPr>
            </a:lvl1pPr>
          </a:lstStyle>
          <a:p>
            <a:fld id="{22C3487C-7BB5-463F-A195-166398F41E32}" type="datetime4">
              <a:rPr lang="en-CA" smtClean="0"/>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CA" dirty="0" smtClean="0"/>
              <a:t>© </a:t>
            </a:r>
            <a:r>
              <a:rPr lang="en-CA" dirty="0" err="1" smtClean="0"/>
              <a:t>Rexdale</a:t>
            </a:r>
            <a:r>
              <a:rPr lang="en-CA" dirty="0" smtClean="0"/>
              <a:t> Women’s Centre 2020</a:t>
            </a:r>
            <a:endParaRPr lang="en-CA" dirty="0"/>
          </a:p>
        </p:txBody>
      </p:sp>
      <p:sp>
        <p:nvSpPr>
          <p:cNvPr id="5" name="Slide Number Placeholder 4"/>
          <p:cNvSpPr>
            <a:spLocks noGrp="1"/>
          </p:cNvSpPr>
          <p:nvPr>
            <p:ph type="sldNum" sz="quarter" idx="12"/>
          </p:nvPr>
        </p:nvSpPr>
        <p:spPr/>
        <p:txBody>
          <a:bodyPr/>
          <a:lstStyle>
            <a:lvl1pPr>
              <a:defRPr lang="en-CA" sz="1200" kern="1200" smtClean="0">
                <a:solidFill>
                  <a:schemeClr val="tx1">
                    <a:tint val="75000"/>
                  </a:schemeClr>
                </a:solidFill>
                <a:latin typeface="+mn-lt"/>
                <a:ea typeface="+mn-ea"/>
                <a:cs typeface="+mn-cs"/>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6619874" y="1825625"/>
            <a:ext cx="4754479"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70086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Box Right Text">
    <p:spTree>
      <p:nvGrpSpPr>
        <p:cNvPr id="1" name=""/>
        <p:cNvGrpSpPr/>
        <p:nvPr/>
      </p:nvGrpSpPr>
      <p:grpSpPr>
        <a:xfrm>
          <a:off x="0" y="0"/>
          <a:ext cx="0" cy="0"/>
          <a:chOff x="0" y="0"/>
          <a:chExt cx="0" cy="0"/>
        </a:xfrm>
      </p:grpSpPr>
      <p:sp>
        <p:nvSpPr>
          <p:cNvPr id="9" name="Rectangle 8"/>
          <p:cNvSpPr/>
          <p:nvPr userDrawn="1"/>
        </p:nvSpPr>
        <p:spPr>
          <a:xfrm rot="10800000">
            <a:off x="5772150" y="0"/>
            <a:ext cx="6419850"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806450" y="365125"/>
            <a:ext cx="4765675"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22C3487C-7BB5-463F-A195-166398F41E32}" type="datetime4">
              <a:rPr lang="en-CA" smtClean="0">
                <a:solidFill>
                  <a:schemeClr val="bg1">
                    <a:lumMod val="95000"/>
                  </a:schemeClr>
                </a:solidFill>
              </a:rPr>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p>
            <a:r>
              <a:rPr lang="en-CA" smtClean="0"/>
              <a:t>© Rexdale Women’s Centre 2020</a:t>
            </a:r>
            <a:endParaRPr lang="en-CA"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6096000" y="260350"/>
            <a:ext cx="5281200" cy="60483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98984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Box Left Text">
    <p:spTree>
      <p:nvGrpSpPr>
        <p:cNvPr id="1" name=""/>
        <p:cNvGrpSpPr/>
        <p:nvPr/>
      </p:nvGrpSpPr>
      <p:grpSpPr>
        <a:xfrm>
          <a:off x="0" y="0"/>
          <a:ext cx="0" cy="0"/>
          <a:chOff x="0" y="0"/>
          <a:chExt cx="0" cy="0"/>
        </a:xfrm>
      </p:grpSpPr>
      <p:sp>
        <p:nvSpPr>
          <p:cNvPr id="9" name="Rectangle 8"/>
          <p:cNvSpPr/>
          <p:nvPr userDrawn="1"/>
        </p:nvSpPr>
        <p:spPr>
          <a:xfrm rot="10800000">
            <a:off x="0" y="0"/>
            <a:ext cx="6419850"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6619875" y="365125"/>
            <a:ext cx="4737936"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lvl1pPr>
              <a:defRPr lang="en-CA" sz="1200" kern="1200" smtClean="0">
                <a:solidFill>
                  <a:schemeClr val="tx1">
                    <a:tint val="75000"/>
                  </a:schemeClr>
                </a:solidFill>
                <a:latin typeface="+mn-lt"/>
                <a:ea typeface="+mn-ea"/>
                <a:cs typeface="+mn-cs"/>
              </a:defRPr>
            </a:lvl1pPr>
          </a:lstStyle>
          <a:p>
            <a:fld id="{22C3487C-7BB5-463F-A195-166398F41E32}" type="datetime4">
              <a:rPr lang="en-CA" smtClean="0"/>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CA" dirty="0" smtClean="0"/>
              <a:t>© </a:t>
            </a:r>
            <a:r>
              <a:rPr lang="en-CA" dirty="0" err="1" smtClean="0"/>
              <a:t>Rexdale</a:t>
            </a:r>
            <a:r>
              <a:rPr lang="en-CA" dirty="0" smtClean="0"/>
              <a:t> Women’s Centre 2020</a:t>
            </a:r>
            <a:endParaRPr lang="en-CA" dirty="0"/>
          </a:p>
        </p:txBody>
      </p:sp>
      <p:sp>
        <p:nvSpPr>
          <p:cNvPr id="5" name="Slide Number Placeholder 4"/>
          <p:cNvSpPr>
            <a:spLocks noGrp="1"/>
          </p:cNvSpPr>
          <p:nvPr>
            <p:ph type="sldNum" sz="quarter" idx="12"/>
          </p:nvPr>
        </p:nvSpPr>
        <p:spPr/>
        <p:txBody>
          <a:bodyPr/>
          <a:lstStyle>
            <a:lvl1pPr>
              <a:defRPr lang="en-CA" sz="1200" kern="1200" smtClean="0">
                <a:solidFill>
                  <a:schemeClr val="tx1">
                    <a:tint val="75000"/>
                  </a:schemeClr>
                </a:solidFill>
                <a:latin typeface="+mn-lt"/>
                <a:ea typeface="+mn-ea"/>
                <a:cs typeface="+mn-cs"/>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818478" y="260350"/>
            <a:ext cx="5277522" cy="5916613"/>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07167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rot="10800000">
            <a:off x="0" y="890587"/>
            <a:ext cx="12192003" cy="5076825"/>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00"/>
          </a:p>
        </p:txBody>
      </p:sp>
      <p:sp>
        <p:nvSpPr>
          <p:cNvPr id="2" name="Title 1"/>
          <p:cNvSpPr>
            <a:spLocks noGrp="1"/>
          </p:cNvSpPr>
          <p:nvPr>
            <p:ph type="title"/>
          </p:nvPr>
        </p:nvSpPr>
        <p:spPr>
          <a:xfrm>
            <a:off x="806450" y="2002630"/>
            <a:ext cx="10547350" cy="2852737"/>
          </a:xfrm>
        </p:spPr>
        <p:txBody>
          <a:bodyPr anchor="ctr"/>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388" y="4467224"/>
            <a:ext cx="10563225" cy="1500187"/>
          </a:xfr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97914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p:nvPr>
        </p:nvSpPr>
        <p:spPr>
          <a:xfrm>
            <a:off x="806450" y="2002630"/>
            <a:ext cx="10547350" cy="2852737"/>
          </a:xfrm>
        </p:spPr>
        <p:txBody>
          <a:bodyPr anchor="ctr"/>
          <a:lstStyle>
            <a:lvl1pPr algn="ctr">
              <a:defRPr sz="60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388" y="4467224"/>
            <a:ext cx="10563225" cy="1500187"/>
          </a:xfrm>
        </p:spPr>
        <p:txBody>
          <a:bodyPr/>
          <a:lstStyle>
            <a:lvl1pPr marL="0" indent="0" algn="ctr">
              <a:buNone/>
              <a:defRPr sz="2400">
                <a:solidFill>
                  <a:schemeClr val="accent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142799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Full Purple">
    <p:spTree>
      <p:nvGrpSpPr>
        <p:cNvPr id="1" name=""/>
        <p:cNvGrpSpPr/>
        <p:nvPr/>
      </p:nvGrpSpPr>
      <p:grpSpPr>
        <a:xfrm>
          <a:off x="0" y="0"/>
          <a:ext cx="0" cy="0"/>
          <a:chOff x="0" y="0"/>
          <a:chExt cx="0" cy="0"/>
        </a:xfrm>
      </p:grpSpPr>
      <p:sp>
        <p:nvSpPr>
          <p:cNvPr id="7" name="Rectangle 6"/>
          <p:cNvSpPr/>
          <p:nvPr userDrawn="1"/>
        </p:nvSpPr>
        <p:spPr>
          <a:xfrm rot="10800000">
            <a:off x="-2" y="0"/>
            <a:ext cx="12192003"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00"/>
          </a:p>
        </p:txBody>
      </p:sp>
      <p:sp>
        <p:nvSpPr>
          <p:cNvPr id="2" name="Title 1"/>
          <p:cNvSpPr>
            <a:spLocks noGrp="1"/>
          </p:cNvSpPr>
          <p:nvPr>
            <p:ph type="title"/>
          </p:nvPr>
        </p:nvSpPr>
        <p:spPr>
          <a:xfrm>
            <a:off x="806450" y="2002630"/>
            <a:ext cx="10547350" cy="2852737"/>
          </a:xfrm>
        </p:spPr>
        <p:txBody>
          <a:bodyPr anchor="ctr"/>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388" y="4467224"/>
            <a:ext cx="10563225" cy="1500187"/>
          </a:xfr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087189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op Box">
    <p:spTree>
      <p:nvGrpSpPr>
        <p:cNvPr id="1" name=""/>
        <p:cNvGrpSpPr/>
        <p:nvPr/>
      </p:nvGrpSpPr>
      <p:grpSpPr>
        <a:xfrm>
          <a:off x="0" y="0"/>
          <a:ext cx="0" cy="0"/>
          <a:chOff x="0" y="0"/>
          <a:chExt cx="0" cy="0"/>
        </a:xfrm>
      </p:grpSpPr>
      <p:sp>
        <p:nvSpPr>
          <p:cNvPr id="7" name="Rectangle 6"/>
          <p:cNvSpPr/>
          <p:nvPr userDrawn="1"/>
        </p:nvSpPr>
        <p:spPr>
          <a:xfrm rot="10800000">
            <a:off x="0" y="0"/>
            <a:ext cx="12192003" cy="5076825"/>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00"/>
          </a:p>
        </p:txBody>
      </p:sp>
      <p:sp>
        <p:nvSpPr>
          <p:cNvPr id="3" name="Content Placeholder 2"/>
          <p:cNvSpPr>
            <a:spLocks noGrp="1"/>
          </p:cNvSpPr>
          <p:nvPr>
            <p:ph idx="1"/>
          </p:nvPr>
        </p:nvSpPr>
        <p:spPr>
          <a:xfrm>
            <a:off x="806450" y="365125"/>
            <a:ext cx="10547350" cy="4302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06449" y="5089526"/>
            <a:ext cx="10563225" cy="12192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2C3487C-7BB5-463F-A195-166398F41E32}" type="datetime4">
              <a:rPr lang="en-CA" smtClean="0"/>
              <a:t>January 23, 2021</a:t>
            </a:fld>
            <a:r>
              <a:rPr lang="en-CA" dirty="0" smtClean="0"/>
              <a:t>   </a:t>
            </a:r>
            <a:endParaRPr lang="en-CA" dirty="0"/>
          </a:p>
        </p:txBody>
      </p:sp>
      <p:sp>
        <p:nvSpPr>
          <p:cNvPr id="5" name="Footer Placeholder 4"/>
          <p:cNvSpPr>
            <a:spLocks noGrp="1"/>
          </p:cNvSpPr>
          <p:nvPr>
            <p:ph type="ftr" sz="quarter" idx="11"/>
          </p:nvPr>
        </p:nvSpPr>
        <p:spPr/>
        <p:txBody>
          <a:bodyPr/>
          <a:lstStyle/>
          <a:p>
            <a:r>
              <a:rPr lang="en-CA" smtClean="0"/>
              <a:t>© Rexdale Women’s Centre 2020</a:t>
            </a:r>
            <a:endParaRPr lang="en-CA" dirty="0"/>
          </a:p>
        </p:txBody>
      </p:sp>
      <p:sp>
        <p:nvSpPr>
          <p:cNvPr id="6" name="Slide Number Placeholder 5"/>
          <p:cNvSpPr>
            <a:spLocks noGrp="1"/>
          </p:cNvSpPr>
          <p:nvPr>
            <p:ph type="sldNum" sz="quarter" idx="12"/>
          </p:nvPr>
        </p:nvSpPr>
        <p:spPr/>
        <p:txBody>
          <a:bodyPr/>
          <a:lstStyle/>
          <a:p>
            <a:fld id="{8C9C00A9-EEEE-48CD-B582-D0F79ED1C1E0}" type="slidenum">
              <a:rPr lang="en-CA" smtClean="0"/>
              <a:pPr/>
              <a:t>‹#›</a:t>
            </a:fld>
            <a:endParaRPr lang="en-CA" dirty="0"/>
          </a:p>
        </p:txBody>
      </p:sp>
    </p:spTree>
    <p:extLst>
      <p:ext uri="{BB962C8B-B14F-4D97-AF65-F5344CB8AC3E}">
        <p14:creationId xmlns:p14="http://schemas.microsoft.com/office/powerpoint/2010/main" val="3730703012"/>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C3487C-7BB5-463F-A195-166398F41E32}" type="datetime4">
              <a:rPr lang="en-CA" smtClean="0"/>
              <a:t>January 23, 2021</a:t>
            </a:fld>
            <a:r>
              <a:rPr lang="en-CA" smtClean="0"/>
              <a:t>   </a:t>
            </a:r>
            <a:endParaRPr lang="en-CA" dirty="0"/>
          </a:p>
        </p:txBody>
      </p:sp>
      <p:sp>
        <p:nvSpPr>
          <p:cNvPr id="6" name="Footer Placeholder 5"/>
          <p:cNvSpPr>
            <a:spLocks noGrp="1"/>
          </p:cNvSpPr>
          <p:nvPr>
            <p:ph type="ftr" sz="quarter" idx="11"/>
          </p:nvPr>
        </p:nvSpPr>
        <p:spPr/>
        <p:txBody>
          <a:bodyPr/>
          <a:lstStyle/>
          <a:p>
            <a:r>
              <a:rPr lang="en-CA" smtClean="0"/>
              <a:t>© Rexdale Women’s Centre 2020</a:t>
            </a:r>
            <a:endParaRPr lang="en-CA" dirty="0"/>
          </a:p>
        </p:txBody>
      </p:sp>
      <p:sp>
        <p:nvSpPr>
          <p:cNvPr id="7" name="Slide Number Placeholder 6"/>
          <p:cNvSpPr>
            <a:spLocks noGrp="1"/>
          </p:cNvSpPr>
          <p:nvPr>
            <p:ph type="sldNum" sz="quarter" idx="12"/>
          </p:nvPr>
        </p:nvSpPr>
        <p:spPr/>
        <p:txBody>
          <a:bodyPr/>
          <a:lstStyle/>
          <a:p>
            <a:fld id="{8C9C00A9-EEEE-48CD-B582-D0F79ED1C1E0}" type="slidenum">
              <a:rPr lang="en-CA" smtClean="0"/>
              <a:pPr/>
              <a:t>‹#›</a:t>
            </a:fld>
            <a:endParaRPr lang="en-CA" dirty="0"/>
          </a:p>
        </p:txBody>
      </p:sp>
    </p:spTree>
    <p:extLst>
      <p:ext uri="{BB962C8B-B14F-4D97-AF65-F5344CB8AC3E}">
        <p14:creationId xmlns:p14="http://schemas.microsoft.com/office/powerpoint/2010/main" val="511333607"/>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73882" y="428626"/>
            <a:ext cx="9264298" cy="1400176"/>
          </a:xfrm>
        </p:spPr>
        <p:txBody>
          <a:bodyPr anchor="t">
            <a:noAutofit/>
          </a:bodyPr>
          <a:lstStyle>
            <a:lvl1pPr algn="ctr">
              <a:defRPr sz="5000"/>
            </a:lvl1pPr>
          </a:lstStyle>
          <a:p>
            <a:r>
              <a:rPr lang="en-US" dirty="0" smtClean="0"/>
              <a:t>CLICK TO EDIT MASTER TITLE</a:t>
            </a:r>
            <a:endParaRPr lang="en-US" dirty="0"/>
          </a:p>
        </p:txBody>
      </p:sp>
      <p:sp>
        <p:nvSpPr>
          <p:cNvPr id="3" name="Subtitle 2"/>
          <p:cNvSpPr>
            <a:spLocks noGrp="1"/>
          </p:cNvSpPr>
          <p:nvPr>
            <p:ph type="subTitle" idx="1"/>
          </p:nvPr>
        </p:nvSpPr>
        <p:spPr>
          <a:xfrm>
            <a:off x="2572838" y="1912892"/>
            <a:ext cx="9266386" cy="666749"/>
          </a:xfrm>
        </p:spPr>
        <p:txBody>
          <a:bodyPr/>
          <a:lstStyle>
            <a:lvl1pPr marL="0" indent="0" algn="ctr">
              <a:buNone/>
              <a:tabLst/>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Content Placeholder 13"/>
          <p:cNvSpPr>
            <a:spLocks noGrp="1"/>
          </p:cNvSpPr>
          <p:nvPr>
            <p:ph sz="quarter" idx="10" hasCustomPrompt="1"/>
          </p:nvPr>
        </p:nvSpPr>
        <p:spPr>
          <a:xfrm>
            <a:off x="2573882" y="6425383"/>
            <a:ext cx="9264299" cy="344535"/>
          </a:xfrm>
        </p:spPr>
        <p:txBody>
          <a:bodyPr>
            <a:normAutofit/>
          </a:bodyPr>
          <a:lstStyle>
            <a:lvl1pPr marL="0" indent="0" algn="ctr">
              <a:buNone/>
              <a:defRPr sz="1200">
                <a:solidFill>
                  <a:schemeClr val="tx2">
                    <a:lumMod val="60000"/>
                    <a:lumOff val="40000"/>
                  </a:schemeClr>
                </a:solidFill>
              </a:defRPr>
            </a:lvl1pPr>
          </a:lstStyle>
          <a:p>
            <a:pPr lvl="0"/>
            <a:r>
              <a:rPr lang="en-CA" dirty="0" smtClean="0"/>
              <a:t>Author’s name</a:t>
            </a:r>
            <a:endParaRPr lang="en-CA" dirty="0"/>
          </a:p>
        </p:txBody>
      </p:sp>
      <p:sp>
        <p:nvSpPr>
          <p:cNvPr id="5" name="Rectangle 4"/>
          <p:cNvSpPr/>
          <p:nvPr userDrawn="1"/>
        </p:nvSpPr>
        <p:spPr>
          <a:xfrm rot="10800000">
            <a:off x="-3" y="0"/>
            <a:ext cx="2237877"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Tree>
    <p:extLst>
      <p:ext uri="{BB962C8B-B14F-4D97-AF65-F5344CB8AC3E}">
        <p14:creationId xmlns:p14="http://schemas.microsoft.com/office/powerpoint/2010/main" val="25836601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3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213DC5-C8B9-4395-93BC-EB4D5E5FF45E}" type="datetime4">
              <a:rPr lang="en-CA" smtClean="0"/>
              <a:t>January 23, 2021</a:t>
            </a:fld>
            <a:endParaRPr lang="en-CA"/>
          </a:p>
        </p:txBody>
      </p:sp>
      <p:sp>
        <p:nvSpPr>
          <p:cNvPr id="8" name="Footer Placeholder 7"/>
          <p:cNvSpPr>
            <a:spLocks noGrp="1"/>
          </p:cNvSpPr>
          <p:nvPr>
            <p:ph type="ftr" sz="quarter" idx="11"/>
          </p:nvPr>
        </p:nvSpPr>
        <p:spPr/>
        <p:txBody>
          <a:bodyPr/>
          <a:lstStyle/>
          <a:p>
            <a:r>
              <a:rPr lang="en-CA" smtClean="0"/>
              <a:t>© Rexdale Women’s Centre 2020</a:t>
            </a:r>
            <a:endParaRPr lang="en-CA"/>
          </a:p>
        </p:txBody>
      </p:sp>
      <p:sp>
        <p:nvSpPr>
          <p:cNvPr id="9" name="Slide Number Placeholder 8"/>
          <p:cNvSpPr>
            <a:spLocks noGrp="1"/>
          </p:cNvSpPr>
          <p:nvPr>
            <p:ph type="sldNum" sz="quarter" idx="12"/>
          </p:nvPr>
        </p:nvSpPr>
        <p:spPr/>
        <p:txBody>
          <a:bodyPr/>
          <a:lstStyle/>
          <a:p>
            <a:fld id="{8C9C00A9-EEEE-48CD-B582-D0F79ED1C1E0}" type="slidenum">
              <a:rPr lang="en-CA" smtClean="0"/>
              <a:t>‹#›</a:t>
            </a:fld>
            <a:endParaRPr lang="en-CA"/>
          </a:p>
        </p:txBody>
      </p:sp>
    </p:spTree>
    <p:extLst>
      <p:ext uri="{BB962C8B-B14F-4D97-AF65-F5344CB8AC3E}">
        <p14:creationId xmlns:p14="http://schemas.microsoft.com/office/powerpoint/2010/main" val="13855366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D477D8-5338-4BDE-BF67-0D5E685CF415}" type="datetime4">
              <a:rPr lang="en-CA" smtClean="0"/>
              <a:t>January 23, 2021</a:t>
            </a:fld>
            <a:endParaRPr lang="en-CA"/>
          </a:p>
        </p:txBody>
      </p:sp>
      <p:sp>
        <p:nvSpPr>
          <p:cNvPr id="4" name="Footer Placeholder 3"/>
          <p:cNvSpPr>
            <a:spLocks noGrp="1"/>
          </p:cNvSpPr>
          <p:nvPr>
            <p:ph type="ftr" sz="quarter" idx="11"/>
          </p:nvPr>
        </p:nvSpPr>
        <p:spPr/>
        <p:txBody>
          <a:bodyPr/>
          <a:lstStyle/>
          <a:p>
            <a:r>
              <a:rPr lang="en-CA" smtClean="0"/>
              <a:t>© Rexdale Women’s Centre 2020</a:t>
            </a:r>
            <a:endParaRPr lang="en-CA"/>
          </a:p>
        </p:txBody>
      </p:sp>
      <p:sp>
        <p:nvSpPr>
          <p:cNvPr id="5" name="Slide Number Placeholder 4"/>
          <p:cNvSpPr>
            <a:spLocks noGrp="1"/>
          </p:cNvSpPr>
          <p:nvPr>
            <p:ph type="sldNum" sz="quarter" idx="12"/>
          </p:nvPr>
        </p:nvSpPr>
        <p:spPr/>
        <p:txBody>
          <a:bodyPr/>
          <a:lstStyle/>
          <a:p>
            <a:fld id="{8C9C00A9-EEEE-48CD-B582-D0F79ED1C1E0}" type="slidenum">
              <a:rPr lang="en-CA" smtClean="0"/>
              <a:t>‹#›</a:t>
            </a:fld>
            <a:endParaRPr lang="en-CA" dirty="0"/>
          </a:p>
        </p:txBody>
      </p:sp>
    </p:spTree>
    <p:extLst>
      <p:ext uri="{BB962C8B-B14F-4D97-AF65-F5344CB8AC3E}">
        <p14:creationId xmlns:p14="http://schemas.microsoft.com/office/powerpoint/2010/main" val="2973328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3487C-7BB5-463F-A195-166398F41E32}" type="datetime4">
              <a:rPr lang="en-CA" smtClean="0"/>
              <a:t>January 23, 2021</a:t>
            </a:fld>
            <a:r>
              <a:rPr lang="en-CA" smtClean="0"/>
              <a:t>   </a:t>
            </a:r>
            <a:endParaRPr lang="en-CA" dirty="0"/>
          </a:p>
        </p:txBody>
      </p:sp>
      <p:sp>
        <p:nvSpPr>
          <p:cNvPr id="3" name="Footer Placeholder 2"/>
          <p:cNvSpPr>
            <a:spLocks noGrp="1"/>
          </p:cNvSpPr>
          <p:nvPr>
            <p:ph type="ftr" sz="quarter" idx="11"/>
          </p:nvPr>
        </p:nvSpPr>
        <p:spPr/>
        <p:txBody>
          <a:bodyPr/>
          <a:lstStyle/>
          <a:p>
            <a:r>
              <a:rPr lang="en-CA" smtClean="0"/>
              <a:t>© Rexdale Women’s Centre 2020</a:t>
            </a:r>
            <a:endParaRPr lang="en-CA" dirty="0"/>
          </a:p>
        </p:txBody>
      </p:sp>
      <p:sp>
        <p:nvSpPr>
          <p:cNvPr id="4" name="Slide Number Placeholder 3"/>
          <p:cNvSpPr>
            <a:spLocks noGrp="1"/>
          </p:cNvSpPr>
          <p:nvPr>
            <p:ph type="sldNum" sz="quarter" idx="12"/>
          </p:nvPr>
        </p:nvSpPr>
        <p:spPr/>
        <p:txBody>
          <a:bodyPr/>
          <a:lstStyle/>
          <a:p>
            <a:fld id="{8C9C00A9-EEEE-48CD-B582-D0F79ED1C1E0}" type="slidenum">
              <a:rPr lang="en-CA" smtClean="0"/>
              <a:pPr/>
              <a:t>‹#›</a:t>
            </a:fld>
            <a:endParaRPr lang="en-CA" dirty="0"/>
          </a:p>
        </p:txBody>
      </p:sp>
    </p:spTree>
    <p:extLst>
      <p:ext uri="{BB962C8B-B14F-4D97-AF65-F5344CB8AC3E}">
        <p14:creationId xmlns:p14="http://schemas.microsoft.com/office/powerpoint/2010/main" val="756124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33B1D2-0CFB-479B-B316-14CFCA53526A}" type="datetime4">
              <a:rPr lang="en-CA" smtClean="0"/>
              <a:t>January 23, 2021</a:t>
            </a:fld>
            <a:endParaRPr lang="en-CA"/>
          </a:p>
        </p:txBody>
      </p:sp>
      <p:sp>
        <p:nvSpPr>
          <p:cNvPr id="6" name="Footer Placeholder 5"/>
          <p:cNvSpPr>
            <a:spLocks noGrp="1"/>
          </p:cNvSpPr>
          <p:nvPr>
            <p:ph type="ftr" sz="quarter" idx="11"/>
          </p:nvPr>
        </p:nvSpPr>
        <p:spPr/>
        <p:txBody>
          <a:bodyPr/>
          <a:lstStyle/>
          <a:p>
            <a:r>
              <a:rPr lang="en-CA" smtClean="0"/>
              <a:t>© Rexdale Women’s Centre 2020</a:t>
            </a:r>
            <a:endParaRPr lang="en-CA"/>
          </a:p>
        </p:txBody>
      </p:sp>
      <p:sp>
        <p:nvSpPr>
          <p:cNvPr id="7" name="Slide Number Placeholder 6"/>
          <p:cNvSpPr>
            <a:spLocks noGrp="1"/>
          </p:cNvSpPr>
          <p:nvPr>
            <p:ph type="sldNum" sz="quarter" idx="12"/>
          </p:nvPr>
        </p:nvSpPr>
        <p:spPr/>
        <p:txBody>
          <a:bodyPr/>
          <a:lstStyle/>
          <a:p>
            <a:fld id="{8C9C00A9-EEEE-48CD-B582-D0F79ED1C1E0}" type="slidenum">
              <a:rPr lang="en-CA" smtClean="0"/>
              <a:t>‹#›</a:t>
            </a:fld>
            <a:endParaRPr lang="en-CA"/>
          </a:p>
        </p:txBody>
      </p:sp>
    </p:spTree>
    <p:extLst>
      <p:ext uri="{BB962C8B-B14F-4D97-AF65-F5344CB8AC3E}">
        <p14:creationId xmlns:p14="http://schemas.microsoft.com/office/powerpoint/2010/main" val="363535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041508-B4F2-4B28-A86E-F7ABDD1E0EF2}" type="datetime4">
              <a:rPr lang="en-CA" smtClean="0"/>
              <a:t>January 23, 2021</a:t>
            </a:fld>
            <a:endParaRPr lang="en-CA"/>
          </a:p>
        </p:txBody>
      </p:sp>
      <p:sp>
        <p:nvSpPr>
          <p:cNvPr id="6" name="Footer Placeholder 5"/>
          <p:cNvSpPr>
            <a:spLocks noGrp="1"/>
          </p:cNvSpPr>
          <p:nvPr>
            <p:ph type="ftr" sz="quarter" idx="11"/>
          </p:nvPr>
        </p:nvSpPr>
        <p:spPr/>
        <p:txBody>
          <a:bodyPr/>
          <a:lstStyle/>
          <a:p>
            <a:r>
              <a:rPr lang="en-CA" smtClean="0"/>
              <a:t>© Rexdale Women’s Centre 2020</a:t>
            </a:r>
            <a:endParaRPr lang="en-CA"/>
          </a:p>
        </p:txBody>
      </p:sp>
      <p:sp>
        <p:nvSpPr>
          <p:cNvPr id="7" name="Slide Number Placeholder 6"/>
          <p:cNvSpPr>
            <a:spLocks noGrp="1"/>
          </p:cNvSpPr>
          <p:nvPr>
            <p:ph type="sldNum" sz="quarter" idx="12"/>
          </p:nvPr>
        </p:nvSpPr>
        <p:spPr/>
        <p:txBody>
          <a:bodyPr/>
          <a:lstStyle/>
          <a:p>
            <a:fld id="{8C9C00A9-EEEE-48CD-B582-D0F79ED1C1E0}" type="slidenum">
              <a:rPr lang="en-CA" smtClean="0"/>
              <a:t>‹#›</a:t>
            </a:fld>
            <a:endParaRPr lang="en-CA"/>
          </a:p>
        </p:txBody>
      </p:sp>
    </p:spTree>
    <p:extLst>
      <p:ext uri="{BB962C8B-B14F-4D97-AF65-F5344CB8AC3E}">
        <p14:creationId xmlns:p14="http://schemas.microsoft.com/office/powerpoint/2010/main" val="425275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863C2-BE55-4768-8A80-399990EB95D4}" type="datetime4">
              <a:rPr lang="en-CA" smtClean="0"/>
              <a:t>January 23, 2021</a:t>
            </a:fld>
            <a:endParaRPr lang="en-CA"/>
          </a:p>
        </p:txBody>
      </p:sp>
      <p:sp>
        <p:nvSpPr>
          <p:cNvPr id="5" name="Footer Placeholder 4"/>
          <p:cNvSpPr>
            <a:spLocks noGrp="1"/>
          </p:cNvSpPr>
          <p:nvPr>
            <p:ph type="ftr" sz="quarter" idx="11"/>
          </p:nvPr>
        </p:nvSpPr>
        <p:spPr/>
        <p:txBody>
          <a:bodyPr/>
          <a:lstStyle/>
          <a:p>
            <a:r>
              <a:rPr lang="en-CA" smtClean="0"/>
              <a:t>© Rexdale Women’s Centre 2020</a:t>
            </a:r>
            <a:endParaRPr lang="en-CA"/>
          </a:p>
        </p:txBody>
      </p:sp>
      <p:sp>
        <p:nvSpPr>
          <p:cNvPr id="6" name="Slide Number Placeholder 5"/>
          <p:cNvSpPr>
            <a:spLocks noGrp="1"/>
          </p:cNvSpPr>
          <p:nvPr>
            <p:ph type="sldNum" sz="quarter" idx="12"/>
          </p:nvPr>
        </p:nvSpPr>
        <p:spPr/>
        <p:txBody>
          <a:bodyPr/>
          <a:lstStyle/>
          <a:p>
            <a:fld id="{8C9C00A9-EEEE-48CD-B582-D0F79ED1C1E0}" type="slidenum">
              <a:rPr lang="en-CA" smtClean="0"/>
              <a:t>‹#›</a:t>
            </a:fld>
            <a:endParaRPr lang="en-CA"/>
          </a:p>
        </p:txBody>
      </p:sp>
    </p:spTree>
    <p:extLst>
      <p:ext uri="{BB962C8B-B14F-4D97-AF65-F5344CB8AC3E}">
        <p14:creationId xmlns:p14="http://schemas.microsoft.com/office/powerpoint/2010/main" val="4181442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B5BFD3-4F8C-4270-A65C-69AAF34F6F82}" type="datetime4">
              <a:rPr lang="en-CA" smtClean="0"/>
              <a:t>January 23, 2021</a:t>
            </a:fld>
            <a:endParaRPr lang="en-CA"/>
          </a:p>
        </p:txBody>
      </p:sp>
      <p:sp>
        <p:nvSpPr>
          <p:cNvPr id="5" name="Footer Placeholder 4"/>
          <p:cNvSpPr>
            <a:spLocks noGrp="1"/>
          </p:cNvSpPr>
          <p:nvPr>
            <p:ph type="ftr" sz="quarter" idx="11"/>
          </p:nvPr>
        </p:nvSpPr>
        <p:spPr/>
        <p:txBody>
          <a:bodyPr/>
          <a:lstStyle/>
          <a:p>
            <a:r>
              <a:rPr lang="en-CA" smtClean="0"/>
              <a:t>© Rexdale Women’s Centre 2020</a:t>
            </a:r>
            <a:endParaRPr lang="en-CA"/>
          </a:p>
        </p:txBody>
      </p:sp>
      <p:sp>
        <p:nvSpPr>
          <p:cNvPr id="6" name="Slide Number Placeholder 5"/>
          <p:cNvSpPr>
            <a:spLocks noGrp="1"/>
          </p:cNvSpPr>
          <p:nvPr>
            <p:ph type="sldNum" sz="quarter" idx="12"/>
          </p:nvPr>
        </p:nvSpPr>
        <p:spPr/>
        <p:txBody>
          <a:bodyPr/>
          <a:lstStyle/>
          <a:p>
            <a:fld id="{8C9C00A9-EEEE-48CD-B582-D0F79ED1C1E0}" type="slidenum">
              <a:rPr lang="en-CA" smtClean="0"/>
              <a:t>‹#›</a:t>
            </a:fld>
            <a:endParaRPr lang="en-CA" dirty="0"/>
          </a:p>
        </p:txBody>
      </p:sp>
    </p:spTree>
    <p:extLst>
      <p:ext uri="{BB962C8B-B14F-4D97-AF65-F5344CB8AC3E}">
        <p14:creationId xmlns:p14="http://schemas.microsoft.com/office/powerpoint/2010/main" val="27681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ft Bar Slide">
    <p:spTree>
      <p:nvGrpSpPr>
        <p:cNvPr id="1" name=""/>
        <p:cNvGrpSpPr/>
        <p:nvPr/>
      </p:nvGrpSpPr>
      <p:grpSpPr>
        <a:xfrm>
          <a:off x="0" y="0"/>
          <a:ext cx="0" cy="0"/>
          <a:chOff x="0" y="0"/>
          <a:chExt cx="0" cy="0"/>
        </a:xfrm>
      </p:grpSpPr>
      <p:sp>
        <p:nvSpPr>
          <p:cNvPr id="5" name="Rectangle 4"/>
          <p:cNvSpPr/>
          <p:nvPr userDrawn="1"/>
        </p:nvSpPr>
        <p:spPr>
          <a:xfrm rot="10800000">
            <a:off x="-3" y="0"/>
            <a:ext cx="2237877"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4" name="Date Placeholder 3"/>
          <p:cNvSpPr>
            <a:spLocks noGrp="1"/>
          </p:cNvSpPr>
          <p:nvPr>
            <p:ph type="dt" sz="half" idx="10"/>
          </p:nvPr>
        </p:nvSpPr>
        <p:spPr/>
        <p:txBody>
          <a:bodyPr/>
          <a:lstStyle/>
          <a:p>
            <a:fld id="{22C3487C-7BB5-463F-A195-166398F41E32}" type="datetime4">
              <a:rPr lang="en-CA" smtClean="0"/>
              <a:pPr/>
              <a:t>January 23, 2021</a:t>
            </a:fld>
            <a:r>
              <a:rPr lang="en-CA" smtClean="0"/>
              <a:t>   </a:t>
            </a:r>
            <a:endParaRPr lang="en-CA" dirty="0"/>
          </a:p>
        </p:txBody>
      </p:sp>
      <p:sp>
        <p:nvSpPr>
          <p:cNvPr id="7" name="Footer Placeholder 6"/>
          <p:cNvSpPr>
            <a:spLocks noGrp="1"/>
          </p:cNvSpPr>
          <p:nvPr>
            <p:ph type="ftr" sz="quarter" idx="11"/>
          </p:nvPr>
        </p:nvSpPr>
        <p:spPr>
          <a:xfrm>
            <a:off x="2572837" y="6356349"/>
            <a:ext cx="4389937" cy="365125"/>
          </a:xfrm>
        </p:spPr>
        <p:txBody>
          <a:bodyPr/>
          <a:lstStyle/>
          <a:p>
            <a:r>
              <a:rPr lang="en-CA" dirty="0" smtClean="0"/>
              <a:t>© </a:t>
            </a:r>
            <a:r>
              <a:rPr lang="en-CA" dirty="0" err="1" smtClean="0"/>
              <a:t>Rexdale</a:t>
            </a:r>
            <a:r>
              <a:rPr lang="en-CA" dirty="0" smtClean="0"/>
              <a:t> Women’s Centre 2020</a:t>
            </a:r>
            <a:endParaRPr lang="en-CA" dirty="0"/>
          </a:p>
        </p:txBody>
      </p:sp>
      <p:sp>
        <p:nvSpPr>
          <p:cNvPr id="8" name="Slide Number Placeholder 7"/>
          <p:cNvSpPr>
            <a:spLocks noGrp="1"/>
          </p:cNvSpPr>
          <p:nvPr>
            <p:ph type="sldNum" sz="quarter" idx="12"/>
          </p:nvPr>
        </p:nvSpPr>
        <p:spPr/>
        <p:txBody>
          <a:bodyPr/>
          <a:lstStyle/>
          <a:p>
            <a:fld id="{8C9C00A9-EEEE-48CD-B582-D0F79ED1C1E0}" type="slidenum">
              <a:rPr lang="en-CA" smtClean="0"/>
              <a:pPr/>
              <a:t>‹#›</a:t>
            </a:fld>
            <a:endParaRPr lang="en-CA" dirty="0"/>
          </a:p>
        </p:txBody>
      </p:sp>
      <p:sp>
        <p:nvSpPr>
          <p:cNvPr id="10" name="Title 1"/>
          <p:cNvSpPr>
            <a:spLocks noGrp="1"/>
          </p:cNvSpPr>
          <p:nvPr>
            <p:ph type="title"/>
          </p:nvPr>
        </p:nvSpPr>
        <p:spPr>
          <a:xfrm>
            <a:off x="2572838" y="365125"/>
            <a:ext cx="8796837" cy="1325563"/>
          </a:xfrm>
        </p:spPr>
        <p:txBody>
          <a:bodyPr/>
          <a:lstStyle/>
          <a:p>
            <a:r>
              <a:rPr lang="en-US" smtClean="0"/>
              <a:t>Click to edit Master title style</a:t>
            </a:r>
            <a:endParaRPr lang="en-US" dirty="0"/>
          </a:p>
        </p:txBody>
      </p:sp>
      <p:sp>
        <p:nvSpPr>
          <p:cNvPr id="11" name="Content Placeholder 2"/>
          <p:cNvSpPr>
            <a:spLocks noGrp="1"/>
          </p:cNvSpPr>
          <p:nvPr>
            <p:ph idx="1"/>
          </p:nvPr>
        </p:nvSpPr>
        <p:spPr>
          <a:xfrm>
            <a:off x="2572838" y="1825625"/>
            <a:ext cx="8796837"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5663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ight Ba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54842" y="6356350"/>
            <a:ext cx="2743200" cy="365125"/>
          </a:xfrm>
        </p:spPr>
        <p:txBody>
          <a:bodyPr/>
          <a:lstStyle/>
          <a:p>
            <a:fld id="{22C3487C-7BB5-463F-A195-166398F41E32}" type="datetime4">
              <a:rPr lang="en-CA" smtClean="0"/>
              <a:pPr/>
              <a:t>January 23, 2021</a:t>
            </a:fld>
            <a:r>
              <a:rPr lang="en-CA" smtClean="0"/>
              <a:t>   </a:t>
            </a:r>
            <a:endParaRPr lang="en-CA" dirty="0"/>
          </a:p>
        </p:txBody>
      </p:sp>
      <p:sp>
        <p:nvSpPr>
          <p:cNvPr id="7" name="Footer Placeholder 6"/>
          <p:cNvSpPr>
            <a:spLocks noGrp="1"/>
          </p:cNvSpPr>
          <p:nvPr>
            <p:ph type="ftr" sz="quarter" idx="11"/>
          </p:nvPr>
        </p:nvSpPr>
        <p:spPr>
          <a:xfrm>
            <a:off x="820237" y="6356349"/>
            <a:ext cx="4389937" cy="365125"/>
          </a:xfrm>
        </p:spPr>
        <p:txBody>
          <a:bodyPr/>
          <a:lstStyle/>
          <a:p>
            <a:r>
              <a:rPr lang="en-CA" dirty="0" smtClean="0"/>
              <a:t>© </a:t>
            </a:r>
            <a:r>
              <a:rPr lang="en-CA" dirty="0" err="1" smtClean="0"/>
              <a:t>Rexdale</a:t>
            </a:r>
            <a:r>
              <a:rPr lang="en-CA" dirty="0" smtClean="0"/>
              <a:t> Women’s Centre 2020</a:t>
            </a:r>
            <a:endParaRPr lang="en-CA" dirty="0"/>
          </a:p>
        </p:txBody>
      </p:sp>
      <p:sp>
        <p:nvSpPr>
          <p:cNvPr id="8" name="Slide Number Placeholder 7"/>
          <p:cNvSpPr>
            <a:spLocks noGrp="1"/>
          </p:cNvSpPr>
          <p:nvPr>
            <p:ph type="sldNum" sz="quarter" idx="12"/>
          </p:nvPr>
        </p:nvSpPr>
        <p:spPr>
          <a:xfrm>
            <a:off x="8558462" y="6356350"/>
            <a:ext cx="1042737" cy="365125"/>
          </a:xfrm>
        </p:spPr>
        <p:txBody>
          <a:bodyPr/>
          <a:lstStyle/>
          <a:p>
            <a:fld id="{8C9C00A9-EEEE-48CD-B582-D0F79ED1C1E0}" type="slidenum">
              <a:rPr lang="en-CA" smtClean="0"/>
              <a:pPr/>
              <a:t>‹#›</a:t>
            </a:fld>
            <a:endParaRPr lang="en-CA" dirty="0"/>
          </a:p>
        </p:txBody>
      </p:sp>
      <p:sp>
        <p:nvSpPr>
          <p:cNvPr id="10" name="Title 1"/>
          <p:cNvSpPr>
            <a:spLocks noGrp="1"/>
          </p:cNvSpPr>
          <p:nvPr>
            <p:ph type="title"/>
          </p:nvPr>
        </p:nvSpPr>
        <p:spPr>
          <a:xfrm>
            <a:off x="820238" y="365125"/>
            <a:ext cx="8796837" cy="1325563"/>
          </a:xfrm>
        </p:spPr>
        <p:txBody>
          <a:bodyPr/>
          <a:lstStyle/>
          <a:p>
            <a:r>
              <a:rPr lang="en-US" smtClean="0"/>
              <a:t>Click to edit Master title style</a:t>
            </a:r>
            <a:endParaRPr lang="en-US" dirty="0"/>
          </a:p>
        </p:txBody>
      </p:sp>
      <p:sp>
        <p:nvSpPr>
          <p:cNvPr id="11" name="Content Placeholder 2"/>
          <p:cNvSpPr>
            <a:spLocks noGrp="1"/>
          </p:cNvSpPr>
          <p:nvPr>
            <p:ph idx="1"/>
          </p:nvPr>
        </p:nvSpPr>
        <p:spPr>
          <a:xfrm>
            <a:off x="820238" y="1825625"/>
            <a:ext cx="8796837"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rot="10800000">
            <a:off x="9954123" y="0"/>
            <a:ext cx="2237877"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Tree>
    <p:extLst>
      <p:ext uri="{BB962C8B-B14F-4D97-AF65-F5344CB8AC3E}">
        <p14:creationId xmlns:p14="http://schemas.microsoft.com/office/powerpoint/2010/main" val="20738133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3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3487C-7BB5-463F-A195-166398F41E32}" type="datetime4">
              <a:rPr lang="en-CA" smtClean="0"/>
              <a:t>January 23, 2021</a:t>
            </a:fld>
            <a:r>
              <a:rPr lang="en-CA" dirty="0" smtClean="0"/>
              <a:t>   </a:t>
            </a:r>
            <a:endParaRPr lang="en-CA" dirty="0"/>
          </a:p>
        </p:txBody>
      </p:sp>
      <p:sp>
        <p:nvSpPr>
          <p:cNvPr id="5" name="Footer Placeholder 4"/>
          <p:cNvSpPr>
            <a:spLocks noGrp="1"/>
          </p:cNvSpPr>
          <p:nvPr>
            <p:ph type="ftr" sz="quarter" idx="11"/>
          </p:nvPr>
        </p:nvSpPr>
        <p:spPr/>
        <p:txBody>
          <a:bodyPr/>
          <a:lstStyle/>
          <a:p>
            <a:r>
              <a:rPr lang="en-CA" smtClean="0"/>
              <a:t>© Rexdale Women’s Centre 2020</a:t>
            </a:r>
            <a:endParaRPr lang="en-CA" dirty="0"/>
          </a:p>
        </p:txBody>
      </p:sp>
      <p:sp>
        <p:nvSpPr>
          <p:cNvPr id="6" name="Slide Number Placeholder 5"/>
          <p:cNvSpPr>
            <a:spLocks noGrp="1"/>
          </p:cNvSpPr>
          <p:nvPr>
            <p:ph type="sldNum" sz="quarter" idx="12"/>
          </p:nvPr>
        </p:nvSpPr>
        <p:spPr/>
        <p:txBody>
          <a:bodyPr/>
          <a:lstStyle/>
          <a:p>
            <a:fld id="{8C9C00A9-EEEE-48CD-B582-D0F79ED1C1E0}" type="slidenum">
              <a:rPr lang="en-CA" smtClean="0"/>
              <a:pPr/>
              <a:t>‹#›</a:t>
            </a:fld>
            <a:endParaRPr lang="en-CA" dirty="0"/>
          </a:p>
        </p:txBody>
      </p:sp>
    </p:spTree>
    <p:extLst>
      <p:ext uri="{BB962C8B-B14F-4D97-AF65-F5344CB8AC3E}">
        <p14:creationId xmlns:p14="http://schemas.microsoft.com/office/powerpoint/2010/main" val="2417957479"/>
      </p:ext>
    </p:extLst>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Colour">
    <p:spTree>
      <p:nvGrpSpPr>
        <p:cNvPr id="1" name=""/>
        <p:cNvGrpSpPr/>
        <p:nvPr/>
      </p:nvGrpSpPr>
      <p:grpSpPr>
        <a:xfrm>
          <a:off x="0" y="0"/>
          <a:ext cx="0" cy="0"/>
          <a:chOff x="0" y="0"/>
          <a:chExt cx="0" cy="0"/>
        </a:xfrm>
      </p:grpSpPr>
      <p:sp>
        <p:nvSpPr>
          <p:cNvPr id="7" name="Rectangle 6"/>
          <p:cNvSpPr/>
          <p:nvPr userDrawn="1"/>
        </p:nvSpPr>
        <p:spPr>
          <a:xfrm rot="10800000">
            <a:off x="-2" y="0"/>
            <a:ext cx="12192003" cy="6858000"/>
          </a:xfrm>
          <a:prstGeom prst="rec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0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2C3487C-7BB5-463F-A195-166398F41E32}" type="datetime4">
              <a:rPr lang="en-CA" smtClean="0"/>
              <a:pPr/>
              <a:t>January 23, 2021</a:t>
            </a:fld>
            <a:r>
              <a:rPr lang="en-CA" smtClean="0"/>
              <a:t>   </a:t>
            </a:r>
            <a:endParaRPr lang="en-CA"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CA" smtClean="0"/>
              <a:t>© Rexdale Women’s Centre 2020</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9C00A9-EEEE-48CD-B582-D0F79ED1C1E0}" type="slidenum">
              <a:rPr lang="en-CA" smtClean="0"/>
              <a:pPr/>
              <a:t>‹#›</a:t>
            </a:fld>
            <a:endParaRPr lang="en-CA" dirty="0"/>
          </a:p>
        </p:txBody>
      </p:sp>
    </p:spTree>
    <p:extLst>
      <p:ext uri="{BB962C8B-B14F-4D97-AF65-F5344CB8AC3E}">
        <p14:creationId xmlns:p14="http://schemas.microsoft.com/office/powerpoint/2010/main" val="720993123"/>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Slant">
    <p:spTree>
      <p:nvGrpSpPr>
        <p:cNvPr id="1" name=""/>
        <p:cNvGrpSpPr/>
        <p:nvPr/>
      </p:nvGrpSpPr>
      <p:grpSpPr>
        <a:xfrm>
          <a:off x="0" y="0"/>
          <a:ext cx="0" cy="0"/>
          <a:chOff x="0" y="0"/>
          <a:chExt cx="0" cy="0"/>
        </a:xfrm>
      </p:grpSpPr>
      <p:sp>
        <p:nvSpPr>
          <p:cNvPr id="6" name="Flowchart: Manual Input 5"/>
          <p:cNvSpPr/>
          <p:nvPr userDrawn="1"/>
        </p:nvSpPr>
        <p:spPr>
          <a:xfrm rot="16200000" flipH="1">
            <a:off x="5601390" y="267392"/>
            <a:ext cx="6859444" cy="6321779"/>
          </a:xfrm>
          <a:prstGeom prst="flowChartManualInpu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806450" y="365125"/>
            <a:ext cx="5289550"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22C3487C-7BB5-463F-A195-166398F41E32}" type="datetime4">
              <a:rPr lang="en-CA" smtClean="0">
                <a:solidFill>
                  <a:schemeClr val="bg1">
                    <a:lumMod val="95000"/>
                  </a:schemeClr>
                </a:solidFill>
              </a:rPr>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p>
            <a:r>
              <a:rPr lang="en-CA" smtClean="0"/>
              <a:t>© Rexdale Women’s Centre 2020</a:t>
            </a:r>
            <a:endParaRPr lang="en-CA"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806450" y="1825625"/>
            <a:ext cx="52895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2335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Slant">
    <p:spTree>
      <p:nvGrpSpPr>
        <p:cNvPr id="1" name=""/>
        <p:cNvGrpSpPr/>
        <p:nvPr/>
      </p:nvGrpSpPr>
      <p:grpSpPr>
        <a:xfrm>
          <a:off x="0" y="0"/>
          <a:ext cx="0" cy="0"/>
          <a:chOff x="0" y="0"/>
          <a:chExt cx="0" cy="0"/>
        </a:xfrm>
      </p:grpSpPr>
      <p:sp>
        <p:nvSpPr>
          <p:cNvPr id="6" name="Flowchart: Manual Input 5"/>
          <p:cNvSpPr/>
          <p:nvPr userDrawn="1"/>
        </p:nvSpPr>
        <p:spPr>
          <a:xfrm rot="5400000">
            <a:off x="-268833" y="268833"/>
            <a:ext cx="6859444" cy="6321779"/>
          </a:xfrm>
          <a:prstGeom prst="flowChartManualInpu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6096000" y="365125"/>
            <a:ext cx="5276849"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lvl1pPr>
              <a:defRPr lang="en-CA" sz="1200" kern="1200" smtClean="0">
                <a:solidFill>
                  <a:schemeClr val="tx1">
                    <a:tint val="75000"/>
                  </a:schemeClr>
                </a:solidFill>
                <a:latin typeface="+mn-lt"/>
                <a:ea typeface="+mn-ea"/>
                <a:cs typeface="+mn-cs"/>
              </a:defRPr>
            </a:lvl1pPr>
          </a:lstStyle>
          <a:p>
            <a:fld id="{22C3487C-7BB5-463F-A195-166398F41E32}" type="datetime4">
              <a:rPr lang="en-CA" smtClean="0"/>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CA" dirty="0" smtClean="0"/>
              <a:t>© </a:t>
            </a:r>
            <a:r>
              <a:rPr lang="en-CA" dirty="0" err="1" smtClean="0"/>
              <a:t>Rexdale</a:t>
            </a:r>
            <a:r>
              <a:rPr lang="en-CA" dirty="0" smtClean="0"/>
              <a:t> Women’s Centre 2020</a:t>
            </a:r>
            <a:endParaRPr lang="en-CA" dirty="0"/>
          </a:p>
        </p:txBody>
      </p:sp>
      <p:sp>
        <p:nvSpPr>
          <p:cNvPr id="5" name="Slide Number Placeholder 4"/>
          <p:cNvSpPr>
            <a:spLocks noGrp="1"/>
          </p:cNvSpPr>
          <p:nvPr>
            <p:ph type="sldNum" sz="quarter" idx="12"/>
          </p:nvPr>
        </p:nvSpPr>
        <p:spPr/>
        <p:txBody>
          <a:bodyPr/>
          <a:lstStyle>
            <a:lvl1pPr>
              <a:defRPr lang="en-CA" sz="1200" kern="1200" smtClean="0">
                <a:solidFill>
                  <a:schemeClr val="tx1">
                    <a:tint val="75000"/>
                  </a:schemeClr>
                </a:solidFill>
                <a:latin typeface="+mn-lt"/>
                <a:ea typeface="+mn-ea"/>
                <a:cs typeface="+mn-cs"/>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6096000" y="1825625"/>
            <a:ext cx="527835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56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Slant Right Text">
    <p:spTree>
      <p:nvGrpSpPr>
        <p:cNvPr id="1" name=""/>
        <p:cNvGrpSpPr/>
        <p:nvPr/>
      </p:nvGrpSpPr>
      <p:grpSpPr>
        <a:xfrm>
          <a:off x="0" y="0"/>
          <a:ext cx="0" cy="0"/>
          <a:chOff x="0" y="0"/>
          <a:chExt cx="0" cy="0"/>
        </a:xfrm>
      </p:grpSpPr>
      <p:sp>
        <p:nvSpPr>
          <p:cNvPr id="6" name="Flowchart: Manual Input 5"/>
          <p:cNvSpPr/>
          <p:nvPr userDrawn="1"/>
        </p:nvSpPr>
        <p:spPr>
          <a:xfrm rot="16200000" flipH="1">
            <a:off x="5601390" y="267392"/>
            <a:ext cx="6859444" cy="6321779"/>
          </a:xfrm>
          <a:prstGeom prst="flowChartManualInput">
            <a:avLst/>
          </a:prstGeom>
          <a:gradFill>
            <a:gsLst>
              <a:gs pos="0">
                <a:schemeClr val="tx1"/>
              </a:gs>
              <a:gs pos="85000">
                <a:srgbClr val="5C2E90"/>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a:p>
        </p:txBody>
      </p:sp>
      <p:sp>
        <p:nvSpPr>
          <p:cNvPr id="2" name="Title 1"/>
          <p:cNvSpPr>
            <a:spLocks noGrp="1"/>
          </p:cNvSpPr>
          <p:nvPr>
            <p:ph type="title"/>
          </p:nvPr>
        </p:nvSpPr>
        <p:spPr>
          <a:xfrm>
            <a:off x="806450" y="365125"/>
            <a:ext cx="5289550" cy="1325563"/>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22C3487C-7BB5-463F-A195-166398F41E32}" type="datetime4">
              <a:rPr lang="en-CA" smtClean="0">
                <a:solidFill>
                  <a:schemeClr val="bg1">
                    <a:lumMod val="95000"/>
                  </a:schemeClr>
                </a:solidFill>
              </a:rPr>
              <a:pPr/>
              <a:t>January 23, 2021</a:t>
            </a:fld>
            <a:r>
              <a:rPr lang="en-CA" dirty="0" smtClean="0"/>
              <a:t>   </a:t>
            </a:r>
            <a:endParaRPr lang="en-CA" dirty="0"/>
          </a:p>
        </p:txBody>
      </p:sp>
      <p:sp>
        <p:nvSpPr>
          <p:cNvPr id="4" name="Footer Placeholder 3"/>
          <p:cNvSpPr>
            <a:spLocks noGrp="1"/>
          </p:cNvSpPr>
          <p:nvPr>
            <p:ph type="ftr" sz="quarter" idx="11"/>
          </p:nvPr>
        </p:nvSpPr>
        <p:spPr/>
        <p:txBody>
          <a:bodyPr/>
          <a:lstStyle/>
          <a:p>
            <a:r>
              <a:rPr lang="en-CA" smtClean="0"/>
              <a:t>© Rexdale Women’s Centre 2020</a:t>
            </a:r>
            <a:endParaRPr lang="en-CA"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8C9C00A9-EEEE-48CD-B582-D0F79ED1C1E0}" type="slidenum">
              <a:rPr lang="en-CA" smtClean="0"/>
              <a:pPr/>
              <a:t>‹#›</a:t>
            </a:fld>
            <a:endParaRPr lang="en-CA" dirty="0"/>
          </a:p>
        </p:txBody>
      </p:sp>
      <p:sp>
        <p:nvSpPr>
          <p:cNvPr id="8" name="Content Placeholder 2"/>
          <p:cNvSpPr>
            <a:spLocks noGrp="1"/>
          </p:cNvSpPr>
          <p:nvPr>
            <p:ph idx="1"/>
          </p:nvPr>
        </p:nvSpPr>
        <p:spPr>
          <a:xfrm>
            <a:off x="7010400" y="260350"/>
            <a:ext cx="4366800" cy="5916613"/>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0996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85000">
              <a:schemeClr val="bg1">
                <a:lumMod val="95000"/>
              </a:schemeClr>
            </a:gs>
            <a:gs pos="100000">
              <a:schemeClr val="accent2">
                <a:alpha val="77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40744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487C-7BB5-463F-A195-166398F41E32}" type="datetime4">
              <a:rPr lang="en-CA" smtClean="0"/>
              <a:pPr/>
              <a:t>January 23, 2021</a:t>
            </a:fld>
            <a:r>
              <a:rPr lang="en-CA" dirty="0" smtClean="0"/>
              <a:t>   </a:t>
            </a:r>
            <a:endParaRPr lang="en-CA" dirty="0"/>
          </a:p>
        </p:txBody>
      </p:sp>
      <p:sp>
        <p:nvSpPr>
          <p:cNvPr id="5" name="Footer Placeholder 4"/>
          <p:cNvSpPr>
            <a:spLocks noGrp="1"/>
          </p:cNvSpPr>
          <p:nvPr>
            <p:ph type="ftr" sz="quarter" idx="3"/>
          </p:nvPr>
        </p:nvSpPr>
        <p:spPr>
          <a:xfrm>
            <a:off x="838200" y="6356349"/>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smtClean="0"/>
              <a:t>© </a:t>
            </a:r>
            <a:r>
              <a:rPr lang="en-CA" dirty="0" err="1" smtClean="0"/>
              <a:t>Rexdale</a:t>
            </a:r>
            <a:r>
              <a:rPr lang="en-CA" dirty="0" smtClean="0"/>
              <a:t> Women’s Centre 2020</a:t>
            </a:r>
            <a:endParaRPr lang="en-CA" dirty="0"/>
          </a:p>
        </p:txBody>
      </p:sp>
      <p:sp>
        <p:nvSpPr>
          <p:cNvPr id="6" name="Slide Number Placeholder 5"/>
          <p:cNvSpPr>
            <a:spLocks noGrp="1"/>
          </p:cNvSpPr>
          <p:nvPr>
            <p:ph type="sldNum" sz="quarter" idx="4"/>
          </p:nvPr>
        </p:nvSpPr>
        <p:spPr>
          <a:xfrm>
            <a:off x="10311062" y="6356350"/>
            <a:ext cx="10427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C00A9-EEEE-48CD-B582-D0F79ED1C1E0}" type="slidenum">
              <a:rPr lang="en-CA" smtClean="0"/>
              <a:pPr/>
              <a:t>‹#›</a:t>
            </a:fld>
            <a:endParaRPr lang="en-CA" dirty="0"/>
          </a:p>
        </p:txBody>
      </p:sp>
      <p:sp>
        <p:nvSpPr>
          <p:cNvPr id="11" name="Right Triangle 10"/>
          <p:cNvSpPr/>
          <p:nvPr userDrawn="1"/>
        </p:nvSpPr>
        <p:spPr>
          <a:xfrm rot="5400000">
            <a:off x="-94895" y="94891"/>
            <a:ext cx="1371600" cy="1181819"/>
          </a:xfrm>
          <a:prstGeom prst="rtTriangl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Triangle 11"/>
          <p:cNvSpPr/>
          <p:nvPr userDrawn="1"/>
        </p:nvSpPr>
        <p:spPr>
          <a:xfrm rot="5400000">
            <a:off x="-218652" y="218647"/>
            <a:ext cx="3160448" cy="2723154"/>
          </a:xfrm>
          <a:prstGeom prst="rtTriangl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806450" y="365125"/>
            <a:ext cx="1054735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6450" y="1825625"/>
            <a:ext cx="1054735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575030"/>
      </p:ext>
    </p:extLst>
  </p:cSld>
  <p:clrMap bg1="lt1" tx1="dk1" bg2="lt2" tx2="dk2" accent1="accent1" accent2="accent2" accent3="accent3" accent4="accent4" accent5="accent5" accent6="accent6" hlink="hlink" folHlink="folHlink"/>
  <p:sldLayoutIdLst>
    <p:sldLayoutId id="2147483708" r:id="rId1"/>
    <p:sldLayoutId id="2147483730" r:id="rId2"/>
    <p:sldLayoutId id="2147483728" r:id="rId3"/>
    <p:sldLayoutId id="2147483729" r:id="rId4"/>
    <p:sldLayoutId id="2147483698" r:id="rId5"/>
    <p:sldLayoutId id="2147483737" r:id="rId6"/>
    <p:sldLayoutId id="2147483724" r:id="rId7"/>
    <p:sldLayoutId id="2147483725" r:id="rId8"/>
    <p:sldLayoutId id="2147483731" r:id="rId9"/>
    <p:sldLayoutId id="2147483726" r:id="rId10"/>
    <p:sldLayoutId id="2147483733" r:id="rId11"/>
    <p:sldLayoutId id="2147483734" r:id="rId12"/>
    <p:sldLayoutId id="2147483732" r:id="rId13"/>
    <p:sldLayoutId id="2147483735" r:id="rId14"/>
    <p:sldLayoutId id="2147483699" r:id="rId15"/>
    <p:sldLayoutId id="2147483727" r:id="rId16"/>
    <p:sldLayoutId id="2147483723" r:id="rId17"/>
    <p:sldLayoutId id="2147483736"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4156" userDrawn="1">
          <p15:clr>
            <a:srgbClr val="F26B43"/>
          </p15:clr>
        </p15:guide>
        <p15:guide id="3" orient="horz" pos="3974" userDrawn="1">
          <p15:clr>
            <a:srgbClr val="F26B43"/>
          </p15:clr>
        </p15:guide>
        <p15:guide id="4" pos="3840" userDrawn="1">
          <p15:clr>
            <a:srgbClr val="F26B43"/>
          </p15:clr>
        </p15:guide>
        <p15:guide id="5" pos="508" userDrawn="1">
          <p15:clr>
            <a:srgbClr val="F26B43"/>
          </p15:clr>
        </p15:guide>
        <p15:guide id="6" pos="7162" userDrawn="1">
          <p15:clr>
            <a:srgbClr val="F26B43"/>
          </p15:clr>
        </p15:guide>
        <p15:guide id="7"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nnte-dncl.gc.ca/" TargetMode="Externa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Protecting Yourself Online</a:t>
            </a:r>
            <a:endParaRPr lang="en-CA" dirty="0"/>
          </a:p>
        </p:txBody>
      </p:sp>
      <p:sp>
        <p:nvSpPr>
          <p:cNvPr id="3" name="Subtitle 2"/>
          <p:cNvSpPr>
            <a:spLocks noGrp="1"/>
          </p:cNvSpPr>
          <p:nvPr>
            <p:ph type="subTitle" idx="1"/>
          </p:nvPr>
        </p:nvSpPr>
        <p:spPr/>
        <p:txBody>
          <a:bodyPr/>
          <a:lstStyle/>
          <a:p>
            <a:r>
              <a:rPr lang="en-CA" dirty="0" smtClean="0"/>
              <a:t>Scams, Fraud, Cyber Security</a:t>
            </a:r>
            <a:endParaRPr lang="en-CA" dirty="0"/>
          </a:p>
        </p:txBody>
      </p:sp>
      <p:sp>
        <p:nvSpPr>
          <p:cNvPr id="4" name="TextBox 3"/>
          <p:cNvSpPr txBox="1"/>
          <p:nvPr/>
        </p:nvSpPr>
        <p:spPr>
          <a:xfrm>
            <a:off x="179110" y="161093"/>
            <a:ext cx="2073897" cy="2246769"/>
          </a:xfrm>
          <a:prstGeom prst="rect">
            <a:avLst/>
          </a:prstGeom>
          <a:noFill/>
        </p:spPr>
        <p:txBody>
          <a:bodyPr wrap="square" rtlCol="0">
            <a:spAutoFit/>
          </a:bodyPr>
          <a:lstStyle/>
          <a:p>
            <a:r>
              <a:rPr lang="en-CA" sz="2000" u="sng" dirty="0" smtClean="0">
                <a:solidFill>
                  <a:schemeClr val="bg1"/>
                </a:solidFill>
              </a:rPr>
              <a:t>Ethno-cultural Seniors</a:t>
            </a:r>
            <a:r>
              <a:rPr lang="en-CA" sz="2000" dirty="0" smtClean="0">
                <a:solidFill>
                  <a:schemeClr val="bg1"/>
                </a:solidFill>
              </a:rPr>
              <a:t>: </a:t>
            </a:r>
          </a:p>
          <a:p>
            <a:endParaRPr lang="en-CA" sz="2000" dirty="0" smtClean="0">
              <a:solidFill>
                <a:schemeClr val="bg1"/>
              </a:solidFill>
            </a:endParaRPr>
          </a:p>
          <a:p>
            <a:r>
              <a:rPr lang="en-CA" sz="2000" dirty="0" smtClean="0">
                <a:solidFill>
                  <a:schemeClr val="bg1"/>
                </a:solidFill>
              </a:rPr>
              <a:t>Staying Healthy, Well and Safe </a:t>
            </a:r>
          </a:p>
          <a:p>
            <a:r>
              <a:rPr lang="en-CA" sz="2000" dirty="0" smtClean="0">
                <a:solidFill>
                  <a:schemeClr val="bg1"/>
                </a:solidFill>
              </a:rPr>
              <a:t>at Home in Communities</a:t>
            </a:r>
            <a:endParaRPr lang="en-CA" sz="20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524" y="5834078"/>
            <a:ext cx="2602335" cy="821058"/>
          </a:xfrm>
          <a:prstGeom prst="rect">
            <a:avLst/>
          </a:prstGeom>
        </p:spPr>
      </p:pic>
    </p:spTree>
    <p:extLst>
      <p:ext uri="{BB962C8B-B14F-4D97-AF65-F5344CB8AC3E}">
        <p14:creationId xmlns:p14="http://schemas.microsoft.com/office/powerpoint/2010/main" val="2137470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924349" y="6121544"/>
            <a:ext cx="3655004" cy="365125"/>
          </a:xfrm>
        </p:spPr>
        <p:txBody>
          <a:bodyPr/>
          <a:lstStyle/>
          <a:p>
            <a:pPr algn="l"/>
            <a:r>
              <a:rPr lang="en-CA" sz="1000" dirty="0"/>
              <a:t>https://www.cleo.on.ca/en/publications/scams/what-are-some-common-telephone-and-internet-scams   </a:t>
            </a:r>
          </a:p>
        </p:txBody>
      </p:sp>
      <p:sp>
        <p:nvSpPr>
          <p:cNvPr id="8" name="Title 7"/>
          <p:cNvSpPr>
            <a:spLocks noGrp="1"/>
          </p:cNvSpPr>
          <p:nvPr>
            <p:ph type="title"/>
          </p:nvPr>
        </p:nvSpPr>
        <p:spPr>
          <a:xfrm>
            <a:off x="2572838" y="179295"/>
            <a:ext cx="8796837" cy="1143841"/>
          </a:xfrm>
        </p:spPr>
        <p:txBody>
          <a:bodyPr/>
          <a:lstStyle/>
          <a:p>
            <a:pPr algn="ctr"/>
            <a:r>
              <a:rPr lang="en-CA" sz="5400" dirty="0" smtClean="0"/>
              <a:t>Calls</a:t>
            </a:r>
            <a:endParaRPr lang="en-CA" dirty="0"/>
          </a:p>
        </p:txBody>
      </p:sp>
      <p:sp>
        <p:nvSpPr>
          <p:cNvPr id="9" name="Content Placeholder 8"/>
          <p:cNvSpPr>
            <a:spLocks noGrp="1"/>
          </p:cNvSpPr>
          <p:nvPr>
            <p:ph idx="1"/>
          </p:nvPr>
        </p:nvSpPr>
        <p:spPr>
          <a:xfrm>
            <a:off x="2572838" y="1183340"/>
            <a:ext cx="8796837" cy="4876801"/>
          </a:xfrm>
        </p:spPr>
        <p:txBody>
          <a:bodyPr>
            <a:normAutofit fontScale="92500"/>
          </a:bodyPr>
          <a:lstStyle/>
          <a:p>
            <a:r>
              <a:rPr lang="en-CA" dirty="0" smtClean="0"/>
              <a:t>Scammers use phone calls to pretend they are the government, your bank, your employer or someone that you owe money to, or even an old friend. </a:t>
            </a:r>
          </a:p>
          <a:p>
            <a:r>
              <a:rPr lang="en-CA" dirty="0" smtClean="0"/>
              <a:t>The scammers will ask you all sorts of things that sound legitimate that often results in “identity theft”.</a:t>
            </a:r>
          </a:p>
          <a:p>
            <a:r>
              <a:rPr lang="en-CA" dirty="0" smtClean="0"/>
              <a:t>If you receive telephone calls from collection agencies or creditors for accounts you do not have or purchases you didn’t make, you could be a victim of identity theft. </a:t>
            </a:r>
          </a:p>
          <a:p>
            <a:r>
              <a:rPr lang="en-CA" dirty="0" smtClean="0"/>
              <a:t>Scammers may use scare tactics related to your immigration status or mention you are in trouble about with the police (i.e. warrants of arrest for you or a family member)</a:t>
            </a:r>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85304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Did you know?</a:t>
            </a:r>
            <a:endParaRPr lang="en-CA" dirty="0"/>
          </a:p>
        </p:txBody>
      </p:sp>
      <p:sp>
        <p:nvSpPr>
          <p:cNvPr id="3" name="Text Placeholder 2"/>
          <p:cNvSpPr>
            <a:spLocks noGrp="1"/>
          </p:cNvSpPr>
          <p:nvPr>
            <p:ph type="body" idx="1"/>
          </p:nvPr>
        </p:nvSpPr>
        <p:spPr>
          <a:xfrm>
            <a:off x="280086" y="4036542"/>
            <a:ext cx="11392930" cy="1930870"/>
          </a:xfrm>
        </p:spPr>
        <p:txBody>
          <a:bodyPr/>
          <a:lstStyle/>
          <a:p>
            <a:r>
              <a:rPr lang="en-CA" dirty="0" smtClean="0"/>
              <a:t>To avoid most telemarketing calls in the future, register on the National Do Not Call List. To register, visit </a:t>
            </a:r>
            <a:r>
              <a:rPr lang="en-CA" dirty="0" smtClean="0">
                <a:hlinkClick r:id="rId2"/>
              </a:rPr>
              <a:t>www.Innte-dncl.gc.ca</a:t>
            </a:r>
            <a:r>
              <a:rPr lang="en-CA" dirty="0" smtClean="0"/>
              <a:t> or call </a:t>
            </a:r>
            <a:r>
              <a:rPr lang="en-CA" u="sng" dirty="0" smtClean="0"/>
              <a:t>1-866-580-3625</a:t>
            </a:r>
            <a:endParaRPr lang="en-CA"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68496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3" y="1753299"/>
            <a:ext cx="10808515" cy="3649211"/>
          </a:xfrm>
        </p:spPr>
        <p:txBody>
          <a:bodyPr>
            <a:normAutofit/>
          </a:bodyPr>
          <a:lstStyle/>
          <a:p>
            <a:pPr algn="ctr"/>
            <a:r>
              <a:rPr lang="en-CA" sz="22100" dirty="0" smtClean="0"/>
              <a:t>Emails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270096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C3487C-7BB5-463F-A195-166398F41E32}" type="datetime4">
              <a:rPr lang="en-CA" smtClean="0"/>
              <a:t>January 23, 2021</a:t>
            </a:fld>
            <a:r>
              <a:rPr lang="en-CA" smtClean="0"/>
              <a:t>   </a:t>
            </a:r>
            <a:endParaRPr lang="en-CA"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427" y="0"/>
            <a:ext cx="8437145"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59804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545"/>
            <a:ext cx="12192000" cy="53109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128027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288" y="1753299"/>
            <a:ext cx="10547350" cy="3649211"/>
          </a:xfrm>
        </p:spPr>
        <p:txBody>
          <a:bodyPr>
            <a:normAutofit/>
          </a:bodyPr>
          <a:lstStyle/>
          <a:p>
            <a:r>
              <a:rPr lang="en-CA" sz="22100" dirty="0" smtClean="0"/>
              <a:t>Texting</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755901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508" y="333632"/>
            <a:ext cx="3480341" cy="61872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42" y="333632"/>
            <a:ext cx="3719263" cy="61907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162" y="333632"/>
            <a:ext cx="3482289" cy="619073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802" y="5294934"/>
            <a:ext cx="864308" cy="8643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9353" y="6024420"/>
            <a:ext cx="1258827" cy="539497"/>
          </a:xfrm>
          <a:prstGeom prst="rect">
            <a:avLst/>
          </a:prstGeom>
        </p:spPr>
      </p:pic>
    </p:spTree>
    <p:extLst>
      <p:ext uri="{BB962C8B-B14F-4D97-AF65-F5344CB8AC3E}">
        <p14:creationId xmlns:p14="http://schemas.microsoft.com/office/powerpoint/2010/main" val="3105027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43" y="238897"/>
            <a:ext cx="3320588" cy="59032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558" y="238897"/>
            <a:ext cx="3320588" cy="59032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45701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sz="5400" dirty="0" smtClean="0"/>
              <a:t>Solution</a:t>
            </a:r>
            <a:endParaRPr lang="en-CA" dirty="0"/>
          </a:p>
        </p:txBody>
      </p:sp>
      <p:sp>
        <p:nvSpPr>
          <p:cNvPr id="6" name="Content Placeholder 5"/>
          <p:cNvSpPr>
            <a:spLocks noGrp="1"/>
          </p:cNvSpPr>
          <p:nvPr>
            <p:ph idx="1"/>
          </p:nvPr>
        </p:nvSpPr>
        <p:spPr/>
        <p:txBody>
          <a:bodyPr>
            <a:normAutofit fontScale="92500"/>
          </a:bodyPr>
          <a:lstStyle/>
          <a:p>
            <a:pPr>
              <a:lnSpc>
                <a:spcPct val="100000"/>
              </a:lnSpc>
            </a:pPr>
            <a:r>
              <a:rPr lang="en-CA" dirty="0" smtClean="0"/>
              <a:t>If you find that someone has used your identity, there are a few things you should do as soon as possible:</a:t>
            </a:r>
          </a:p>
          <a:p>
            <a:pPr lvl="1">
              <a:lnSpc>
                <a:spcPct val="100000"/>
              </a:lnSpc>
            </a:pPr>
            <a:r>
              <a:rPr lang="en-CA" dirty="0" smtClean="0"/>
              <a:t>Report the identity theft to the police using the local police division number (</a:t>
            </a:r>
            <a:r>
              <a:rPr lang="en-CA" dirty="0"/>
              <a:t>D</a:t>
            </a:r>
            <a:r>
              <a:rPr lang="en-CA" dirty="0" smtClean="0"/>
              <a:t>ial 311 and ask for the your local police divisions contact information)</a:t>
            </a:r>
          </a:p>
          <a:p>
            <a:pPr lvl="1">
              <a:lnSpc>
                <a:spcPct val="100000"/>
              </a:lnSpc>
            </a:pPr>
            <a:r>
              <a:rPr lang="en-CA" dirty="0" smtClean="0"/>
              <a:t>Contact the financial institutions, credit card issuers, or companies that are involved</a:t>
            </a:r>
          </a:p>
          <a:p>
            <a:pPr lvl="1">
              <a:lnSpc>
                <a:spcPct val="100000"/>
              </a:lnSpc>
            </a:pPr>
            <a:r>
              <a:rPr lang="en-CA" dirty="0" smtClean="0"/>
              <a:t>Report the identity theft to the Canadian Anti-Fraud Centre (CAFC)</a:t>
            </a:r>
          </a:p>
          <a:p>
            <a:pPr lvl="1">
              <a:lnSpc>
                <a:spcPct val="100000"/>
              </a:lnSpc>
            </a:pPr>
            <a:r>
              <a:rPr lang="en-CA" dirty="0" smtClean="0"/>
              <a:t>Cancel any missing identification if it has been compromised</a:t>
            </a:r>
          </a:p>
          <a:p>
            <a:pPr lvl="1">
              <a:lnSpc>
                <a:spcPct val="100000"/>
              </a:lnSpc>
            </a:pPr>
            <a:r>
              <a:rPr lang="en-CA" dirty="0" smtClean="0"/>
              <a:t>Contact the credit reporting agencies, Equifax and TransUnion if your credit cards have been impacted by a scam; whether it be by phone, text or email</a:t>
            </a:r>
            <a:endParaRPr lang="en-CA" dirty="0"/>
          </a:p>
        </p:txBody>
      </p:sp>
      <p:sp>
        <p:nvSpPr>
          <p:cNvPr id="2" name="Date Placeholder 1"/>
          <p:cNvSpPr>
            <a:spLocks noGrp="1"/>
          </p:cNvSpPr>
          <p:nvPr>
            <p:ph type="dt" sz="half" idx="10"/>
          </p:nvPr>
        </p:nvSpPr>
        <p:spPr>
          <a:xfrm>
            <a:off x="6765234" y="6121544"/>
            <a:ext cx="3814119" cy="365125"/>
          </a:xfrm>
        </p:spPr>
        <p:txBody>
          <a:bodyPr/>
          <a:lstStyle/>
          <a:p>
            <a:pPr algn="l"/>
            <a:r>
              <a:rPr lang="en-CA" sz="1000" dirty="0"/>
              <a:t>https://www.cleo.on.ca/en/publications/scams/what-are-some-common-telephone-and-internet-scams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86206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481" y="2555874"/>
            <a:ext cx="4737936" cy="1325563"/>
          </a:xfrm>
        </p:spPr>
        <p:txBody>
          <a:bodyPr>
            <a:normAutofit/>
          </a:bodyPr>
          <a:lstStyle/>
          <a:p>
            <a:pPr algn="ctr"/>
            <a:r>
              <a:rPr lang="en-CA" sz="6000" dirty="0" smtClean="0"/>
              <a:t>Passwords</a:t>
            </a:r>
            <a:endParaRPr lang="en-CA" sz="6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
        <p:nvSpPr>
          <p:cNvPr id="3" name="TextBox 2"/>
          <p:cNvSpPr txBox="1"/>
          <p:nvPr/>
        </p:nvSpPr>
        <p:spPr>
          <a:xfrm>
            <a:off x="941538" y="631235"/>
            <a:ext cx="4664605" cy="5078313"/>
          </a:xfrm>
          <a:prstGeom prst="rect">
            <a:avLst/>
          </a:prstGeom>
          <a:noFill/>
        </p:spPr>
        <p:txBody>
          <a:bodyPr wrap="square" rtlCol="0">
            <a:spAutoFit/>
          </a:bodyPr>
          <a:lstStyle/>
          <a:p>
            <a:r>
              <a:rPr lang="en-CA" sz="5400" b="1" dirty="0" smtClean="0">
                <a:solidFill>
                  <a:schemeClr val="bg1"/>
                </a:solidFill>
              </a:rPr>
              <a:t>USING </a:t>
            </a:r>
            <a:r>
              <a:rPr lang="en-CA" sz="5400" b="1" dirty="0" smtClean="0">
                <a:solidFill>
                  <a:schemeClr val="accent3">
                    <a:lumMod val="60000"/>
                    <a:lumOff val="40000"/>
                  </a:schemeClr>
                </a:solidFill>
              </a:rPr>
              <a:t>PASSWORD</a:t>
            </a:r>
            <a:r>
              <a:rPr lang="en-CA" sz="5400" b="1" dirty="0" smtClean="0">
                <a:solidFill>
                  <a:schemeClr val="bg1"/>
                </a:solidFill>
              </a:rPr>
              <a:t> </a:t>
            </a:r>
          </a:p>
          <a:p>
            <a:r>
              <a:rPr lang="en-CA" sz="5400" b="1" dirty="0" smtClean="0">
                <a:solidFill>
                  <a:schemeClr val="bg1"/>
                </a:solidFill>
              </a:rPr>
              <a:t>AS MY </a:t>
            </a:r>
            <a:r>
              <a:rPr lang="en-CA" sz="5400" b="1" dirty="0" smtClean="0">
                <a:solidFill>
                  <a:schemeClr val="accent3">
                    <a:lumMod val="60000"/>
                    <a:lumOff val="40000"/>
                  </a:schemeClr>
                </a:solidFill>
              </a:rPr>
              <a:t>PASSWORD</a:t>
            </a:r>
          </a:p>
          <a:p>
            <a:r>
              <a:rPr lang="en-CA" sz="5400" b="1" dirty="0" smtClean="0">
                <a:solidFill>
                  <a:schemeClr val="bg1"/>
                </a:solidFill>
              </a:rPr>
              <a:t>IS EASY TO REMEMBER!</a:t>
            </a:r>
            <a:endParaRPr lang="en-CA" sz="5400" b="1" dirty="0">
              <a:solidFill>
                <a:schemeClr val="bg1"/>
              </a:solidFill>
            </a:endParaRPr>
          </a:p>
        </p:txBody>
      </p:sp>
      <p:sp>
        <p:nvSpPr>
          <p:cNvPr id="4" name="TextBox 3"/>
          <p:cNvSpPr txBox="1"/>
          <p:nvPr/>
        </p:nvSpPr>
        <p:spPr>
          <a:xfrm>
            <a:off x="7987990" y="6119441"/>
            <a:ext cx="2591363" cy="369332"/>
          </a:xfrm>
          <a:prstGeom prst="rect">
            <a:avLst/>
          </a:prstGeom>
          <a:noFill/>
        </p:spPr>
        <p:txBody>
          <a:bodyPr wrap="square" rtlCol="0">
            <a:spAutoFit/>
          </a:bodyPr>
          <a:lstStyle/>
          <a:p>
            <a:r>
              <a:rPr lang="en-CA" dirty="0" smtClean="0"/>
              <a:t>www.getcybersafe.ca</a:t>
            </a:r>
            <a:endParaRPr lang="en-CA" dirty="0"/>
          </a:p>
        </p:txBody>
      </p:sp>
    </p:spTree>
    <p:extLst>
      <p:ext uri="{BB962C8B-B14F-4D97-AF65-F5344CB8AC3E}">
        <p14:creationId xmlns:p14="http://schemas.microsoft.com/office/powerpoint/2010/main" val="1370647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6000" dirty="0" smtClean="0"/>
              <a:t>Topics of Discussion</a:t>
            </a:r>
            <a:endParaRPr lang="en-CA" dirty="0"/>
          </a:p>
        </p:txBody>
      </p:sp>
      <p:sp>
        <p:nvSpPr>
          <p:cNvPr id="3" name="Subtitle 2"/>
          <p:cNvSpPr>
            <a:spLocks noGrp="1"/>
          </p:cNvSpPr>
          <p:nvPr>
            <p:ph type="subTitle" idx="1"/>
          </p:nvPr>
        </p:nvSpPr>
        <p:spPr>
          <a:xfrm>
            <a:off x="2572838" y="1606378"/>
            <a:ext cx="9266386" cy="4431958"/>
          </a:xfrm>
        </p:spPr>
        <p:txBody>
          <a:bodyPr>
            <a:normAutofit/>
          </a:bodyPr>
          <a:lstStyle/>
          <a:p>
            <a:pPr marL="457200" indent="-457200" algn="l">
              <a:buAutoNum type="arabicPeriod"/>
            </a:pPr>
            <a:r>
              <a:rPr lang="en-CA" sz="3200" dirty="0" smtClean="0"/>
              <a:t>Introduction</a:t>
            </a:r>
          </a:p>
          <a:p>
            <a:pPr marL="457200" indent="-457200" algn="l">
              <a:buFont typeface="Arial" panose="020B0604020202020204" pitchFamily="34" charset="0"/>
              <a:buAutoNum type="arabicPeriod"/>
            </a:pPr>
            <a:r>
              <a:rPr lang="en-CA" sz="3200" dirty="0" smtClean="0"/>
              <a:t>Cyber </a:t>
            </a:r>
            <a:r>
              <a:rPr lang="en-CA" sz="3200" dirty="0"/>
              <a:t>Safety</a:t>
            </a:r>
          </a:p>
          <a:p>
            <a:pPr marL="457200" indent="-457200" algn="l">
              <a:buFont typeface="Arial" panose="020B0604020202020204" pitchFamily="34" charset="0"/>
              <a:buAutoNum type="arabicPeriod"/>
            </a:pPr>
            <a:r>
              <a:rPr lang="en-CA" sz="3200" dirty="0"/>
              <a:t>Phishing</a:t>
            </a:r>
          </a:p>
          <a:p>
            <a:pPr marL="457200" indent="-457200" algn="l">
              <a:buAutoNum type="arabicPeriod"/>
            </a:pPr>
            <a:r>
              <a:rPr lang="en-CA" sz="3200" dirty="0" smtClean="0"/>
              <a:t>Identifying Scams &amp; Fraud</a:t>
            </a:r>
          </a:p>
          <a:p>
            <a:pPr marL="457200" indent="-457200" algn="l">
              <a:buAutoNum type="arabicPeriod"/>
            </a:pPr>
            <a:r>
              <a:rPr lang="en-CA" sz="3200" dirty="0" smtClean="0"/>
              <a:t>Passwords</a:t>
            </a:r>
          </a:p>
          <a:p>
            <a:pPr marL="457200" indent="-457200" algn="l">
              <a:buAutoNum type="arabicPeriod"/>
            </a:pPr>
            <a:r>
              <a:rPr lang="en-CA" sz="3200" dirty="0" smtClean="0"/>
              <a:t>Protecting Yourself Online</a:t>
            </a:r>
          </a:p>
          <a:p>
            <a:pPr marL="457200" indent="-457200" algn="l">
              <a:buAutoNum type="arabicPeriod"/>
            </a:pPr>
            <a:r>
              <a:rPr lang="en-CA" sz="3200" dirty="0" smtClean="0"/>
              <a:t>Feedback</a:t>
            </a:r>
          </a:p>
          <a:p>
            <a:pPr marL="457200" indent="-457200" algn="l">
              <a:buAutoNum type="arabicPeriod"/>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092281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Did you know?</a:t>
            </a:r>
            <a:endParaRPr lang="en-CA" dirty="0"/>
          </a:p>
        </p:txBody>
      </p:sp>
      <p:sp>
        <p:nvSpPr>
          <p:cNvPr id="3" name="Text Placeholder 2"/>
          <p:cNvSpPr>
            <a:spLocks noGrp="1"/>
          </p:cNvSpPr>
          <p:nvPr>
            <p:ph type="body" idx="1"/>
          </p:nvPr>
        </p:nvSpPr>
        <p:spPr/>
        <p:txBody>
          <a:bodyPr/>
          <a:lstStyle/>
          <a:p>
            <a:r>
              <a:rPr lang="en-CA" dirty="0" smtClean="0"/>
              <a:t>Using a different password for every account is one of the easiest ways to keep all your accounts safe in the event of a breach.</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684956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383" y="365124"/>
            <a:ext cx="5245428" cy="5648497"/>
          </a:xfrm>
        </p:spPr>
        <p:txBody>
          <a:bodyPr>
            <a:normAutofit/>
          </a:bodyPr>
          <a:lstStyle/>
          <a:p>
            <a:r>
              <a:rPr lang="en-CA" dirty="0" smtClean="0"/>
              <a:t>Tip: </a:t>
            </a:r>
            <a:r>
              <a:rPr lang="en-CA" b="0" dirty="0" smtClean="0"/>
              <a:t>A </a:t>
            </a:r>
            <a:r>
              <a:rPr lang="en-CA" b="0" u="sng" dirty="0" smtClean="0"/>
              <a:t>passphrase</a:t>
            </a:r>
            <a:r>
              <a:rPr lang="en-CA" b="0" dirty="0" smtClean="0"/>
              <a:t> is a combination of random words you select to secure an account or device</a:t>
            </a:r>
            <a:br>
              <a:rPr lang="en-CA" b="0" dirty="0" smtClean="0"/>
            </a:br>
            <a:r>
              <a:rPr lang="en-CA" b="0" dirty="0" smtClean="0"/>
              <a:t/>
            </a:r>
            <a:br>
              <a:rPr lang="en-CA" b="0" dirty="0" smtClean="0"/>
            </a:br>
            <a:r>
              <a:rPr lang="en-CA" b="0" dirty="0" smtClean="0"/>
              <a:t>Example: </a:t>
            </a:r>
            <a:br>
              <a:rPr lang="en-CA" b="0" dirty="0" smtClean="0"/>
            </a:br>
            <a:r>
              <a:rPr lang="en-CA" b="0" dirty="0"/>
              <a:t/>
            </a:r>
            <a:br>
              <a:rPr lang="en-CA" b="0" dirty="0"/>
            </a:br>
            <a:r>
              <a:rPr lang="en-CA" b="0" dirty="0" err="1" smtClean="0"/>
              <a:t>fiveredandblueroses</a:t>
            </a:r>
            <a:endParaRPr lang="en-CA" b="0" dirty="0"/>
          </a:p>
        </p:txBody>
      </p:sp>
      <p:sp>
        <p:nvSpPr>
          <p:cNvPr id="6" name="Content Placeholder 5"/>
          <p:cNvSpPr>
            <a:spLocks noGrp="1"/>
          </p:cNvSpPr>
          <p:nvPr>
            <p:ph idx="1"/>
          </p:nvPr>
        </p:nvSpPr>
        <p:spPr/>
        <p:txBody>
          <a:bodyPr/>
          <a:lstStyle/>
          <a:p>
            <a:r>
              <a:rPr lang="en-CA" dirty="0" smtClean="0"/>
              <a:t>Your password protects your information, identity, and even money from cyber criminals. </a:t>
            </a:r>
          </a:p>
          <a:p>
            <a:r>
              <a:rPr lang="en-CA" dirty="0" smtClean="0"/>
              <a:t>Not all passwords are created equal. </a:t>
            </a:r>
          </a:p>
          <a:p>
            <a:r>
              <a:rPr lang="en-CA" dirty="0" smtClean="0"/>
              <a:t>Strong passwords are great, but a strong </a:t>
            </a:r>
            <a:r>
              <a:rPr lang="en-CA" u="sng" dirty="0" smtClean="0"/>
              <a:t>passphrase</a:t>
            </a:r>
            <a:r>
              <a:rPr lang="en-CA" dirty="0" smtClean="0"/>
              <a:t> is even better</a:t>
            </a: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76723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754592"/>
            <a:ext cx="10547350" cy="3351742"/>
          </a:xfrm>
        </p:spPr>
        <p:txBody>
          <a:bodyPr>
            <a:normAutofit/>
          </a:bodyPr>
          <a:lstStyle/>
          <a:p>
            <a:r>
              <a:rPr lang="en-CA" dirty="0" smtClean="0"/>
              <a:t>When a passphrase isn’t available [because you must have a number and/or a symbol] making a strong passphrase is recommended.</a:t>
            </a:r>
          </a:p>
          <a:p>
            <a:r>
              <a:rPr lang="en-CA" dirty="0" smtClean="0"/>
              <a:t>A </a:t>
            </a:r>
            <a:r>
              <a:rPr lang="en-CA" u="sng" dirty="0" smtClean="0"/>
              <a:t>strong passphrase </a:t>
            </a:r>
            <a:r>
              <a:rPr lang="en-CA" dirty="0" smtClean="0"/>
              <a:t>can have </a:t>
            </a:r>
            <a:r>
              <a:rPr lang="en-CA" dirty="0" smtClean="0">
                <a:solidFill>
                  <a:srgbClr val="FFFF00"/>
                </a:solidFill>
              </a:rPr>
              <a:t>words</a:t>
            </a:r>
            <a:r>
              <a:rPr lang="en-CA" dirty="0" smtClean="0"/>
              <a:t>, </a:t>
            </a:r>
            <a:r>
              <a:rPr lang="en-CA" dirty="0" smtClean="0">
                <a:solidFill>
                  <a:srgbClr val="FF0000"/>
                </a:solidFill>
              </a:rPr>
              <a:t>numbers</a:t>
            </a:r>
            <a:r>
              <a:rPr lang="en-CA" dirty="0" smtClean="0"/>
              <a:t>, and </a:t>
            </a:r>
            <a:r>
              <a:rPr lang="en-CA" dirty="0" smtClean="0">
                <a:solidFill>
                  <a:schemeClr val="accent3">
                    <a:lumMod val="60000"/>
                    <a:lumOff val="40000"/>
                  </a:schemeClr>
                </a:solidFill>
              </a:rPr>
              <a:t>symbols</a:t>
            </a:r>
            <a:r>
              <a:rPr lang="en-CA" dirty="0" smtClean="0"/>
              <a:t>:</a:t>
            </a:r>
          </a:p>
          <a:p>
            <a:pPr lvl="1"/>
            <a:r>
              <a:rPr lang="en-CA" dirty="0" smtClean="0"/>
              <a:t>Depending on your account, symbols that can be used are !, @, #, $</a:t>
            </a:r>
          </a:p>
          <a:p>
            <a:r>
              <a:rPr lang="en-CA" dirty="0" smtClean="0"/>
              <a:t>Example: </a:t>
            </a:r>
          </a:p>
          <a:p>
            <a:pPr marL="2286000" lvl="5" indent="0">
              <a:buNone/>
            </a:pPr>
            <a:r>
              <a:rPr lang="en-CA" sz="4000" dirty="0" smtClean="0">
                <a:solidFill>
                  <a:srgbClr val="FF0000"/>
                </a:solidFill>
              </a:rPr>
              <a:t>5</a:t>
            </a:r>
            <a:r>
              <a:rPr lang="en-CA" sz="4000" dirty="0" smtClean="0">
                <a:solidFill>
                  <a:srgbClr val="FFFF00"/>
                </a:solidFill>
              </a:rPr>
              <a:t>redandblueRose</a:t>
            </a:r>
            <a:r>
              <a:rPr lang="en-CA" sz="4000" dirty="0" smtClean="0">
                <a:solidFill>
                  <a:schemeClr val="accent3">
                    <a:lumMod val="60000"/>
                    <a:lumOff val="40000"/>
                  </a:schemeClr>
                </a:solidFill>
              </a:rPr>
              <a:t>$</a:t>
            </a:r>
            <a:r>
              <a:rPr lang="en-CA" sz="4000" dirty="0" smtClean="0">
                <a:solidFill>
                  <a:schemeClr val="bg1"/>
                </a:solidFill>
              </a:rPr>
              <a:t> </a:t>
            </a:r>
            <a:endParaRPr lang="en-CA" sz="4000" dirty="0">
              <a:solidFill>
                <a:schemeClr val="bg1"/>
              </a:solidFill>
            </a:endParaRPr>
          </a:p>
        </p:txBody>
      </p:sp>
      <p:sp>
        <p:nvSpPr>
          <p:cNvPr id="7" name="Title 6"/>
          <p:cNvSpPr>
            <a:spLocks noGrp="1"/>
          </p:cNvSpPr>
          <p:nvPr>
            <p:ph type="title"/>
          </p:nvPr>
        </p:nvSpPr>
        <p:spPr/>
        <p:txBody>
          <a:bodyPr/>
          <a:lstStyle/>
          <a:p>
            <a:pPr algn="ctr"/>
            <a:r>
              <a:rPr lang="en-CA" sz="5400" dirty="0" smtClean="0"/>
              <a:t>Strong</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67185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383" y="365124"/>
            <a:ext cx="5241416" cy="5648497"/>
          </a:xfrm>
        </p:spPr>
        <p:txBody>
          <a:bodyPr>
            <a:normAutofit/>
          </a:bodyPr>
          <a:lstStyle/>
          <a:p>
            <a:pPr algn="ctr"/>
            <a:r>
              <a:rPr lang="en-CA" sz="5400" dirty="0" smtClean="0"/>
              <a:t>Traditional Passwords</a:t>
            </a:r>
            <a:endParaRPr lang="en-CA" sz="5400" b="0" dirty="0"/>
          </a:p>
        </p:txBody>
      </p:sp>
      <p:sp>
        <p:nvSpPr>
          <p:cNvPr id="6" name="Content Placeholder 5"/>
          <p:cNvSpPr>
            <a:spLocks noGrp="1"/>
          </p:cNvSpPr>
          <p:nvPr>
            <p:ph idx="1"/>
          </p:nvPr>
        </p:nvSpPr>
        <p:spPr>
          <a:xfrm>
            <a:off x="362466" y="260350"/>
            <a:ext cx="4823146" cy="5916613"/>
          </a:xfrm>
        </p:spPr>
        <p:txBody>
          <a:bodyPr/>
          <a:lstStyle/>
          <a:p>
            <a:r>
              <a:rPr lang="en-CA" dirty="0" smtClean="0"/>
              <a:t>Use at least eight characters</a:t>
            </a:r>
          </a:p>
          <a:p>
            <a:r>
              <a:rPr lang="en-CA" dirty="0" smtClean="0"/>
              <a:t>Use a combination of upper and lower case letters with at least one number</a:t>
            </a:r>
          </a:p>
          <a:p>
            <a:r>
              <a:rPr lang="en-CA" dirty="0" smtClean="0"/>
              <a:t>Include at least one character that isn’t a letter or number like: !, # or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612029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15" y="2555874"/>
            <a:ext cx="5289550" cy="1325563"/>
          </a:xfrm>
        </p:spPr>
        <p:txBody>
          <a:bodyPr/>
          <a:lstStyle/>
          <a:p>
            <a:pPr algn="ctr"/>
            <a:r>
              <a:rPr lang="en-CA" sz="5400" dirty="0" smtClean="0"/>
              <a:t>Unique</a:t>
            </a:r>
            <a:endParaRPr lang="en-CA" dirty="0"/>
          </a:p>
        </p:txBody>
      </p:sp>
      <p:sp>
        <p:nvSpPr>
          <p:cNvPr id="6" name="Content Placeholder 5"/>
          <p:cNvSpPr>
            <a:spLocks noGrp="1"/>
          </p:cNvSpPr>
          <p:nvPr>
            <p:ph idx="1"/>
          </p:nvPr>
        </p:nvSpPr>
        <p:spPr>
          <a:xfrm>
            <a:off x="7216345" y="334491"/>
            <a:ext cx="4536383" cy="5916613"/>
          </a:xfrm>
        </p:spPr>
        <p:txBody>
          <a:bodyPr>
            <a:normAutofit lnSpcReduction="10000"/>
          </a:bodyPr>
          <a:lstStyle/>
          <a:p>
            <a:r>
              <a:rPr lang="en-CA" dirty="0" smtClean="0"/>
              <a:t>Many people use the same password for multiple accounts and devices</a:t>
            </a:r>
          </a:p>
          <a:p>
            <a:r>
              <a:rPr lang="en-CA" dirty="0" smtClean="0"/>
              <a:t>If a cyber criminal gets access to one of your accounts, they get access to all them if you are using the same passwords</a:t>
            </a:r>
            <a:endParaRPr lang="en-CA" dirty="0"/>
          </a:p>
          <a:p>
            <a:r>
              <a:rPr lang="en-CA" dirty="0" smtClean="0"/>
              <a:t>Using different passwords is the easiest way to protect all of your accounts in case of a breach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117415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312334"/>
            <a:ext cx="10547350" cy="2175934"/>
          </a:xfrm>
        </p:spPr>
        <p:txBody>
          <a:bodyPr/>
          <a:lstStyle/>
          <a:p>
            <a:r>
              <a:rPr lang="en-CA" dirty="0" smtClean="0"/>
              <a:t>Did you know?</a:t>
            </a:r>
            <a:endParaRPr lang="en-CA" dirty="0"/>
          </a:p>
        </p:txBody>
      </p:sp>
      <p:sp>
        <p:nvSpPr>
          <p:cNvPr id="3" name="Text Placeholder 2"/>
          <p:cNvSpPr>
            <a:spLocks noGrp="1"/>
          </p:cNvSpPr>
          <p:nvPr>
            <p:ph type="body" idx="1"/>
          </p:nvPr>
        </p:nvSpPr>
        <p:spPr>
          <a:xfrm>
            <a:off x="814388" y="4013200"/>
            <a:ext cx="10563225" cy="1954211"/>
          </a:xfrm>
        </p:spPr>
        <p:txBody>
          <a:bodyPr/>
          <a:lstStyle/>
          <a:p>
            <a:r>
              <a:rPr lang="en-CA" dirty="0" smtClean="0"/>
              <a:t>Having a dedicated password book will help keep you organized in case you ever forgot your passwords. Many people save their passwords on their phones and tablets, but what happens if you can’t remember how to get into those too!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078973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295400"/>
            <a:ext cx="10547350" cy="2057401"/>
          </a:xfrm>
        </p:spPr>
        <p:txBody>
          <a:bodyPr/>
          <a:lstStyle/>
          <a:p>
            <a:r>
              <a:rPr lang="en-CA" dirty="0" smtClean="0"/>
              <a:t>Did you know?</a:t>
            </a:r>
            <a:endParaRPr lang="en-CA" dirty="0"/>
          </a:p>
        </p:txBody>
      </p:sp>
      <p:sp>
        <p:nvSpPr>
          <p:cNvPr id="3" name="Text Placeholder 2"/>
          <p:cNvSpPr>
            <a:spLocks noGrp="1"/>
          </p:cNvSpPr>
          <p:nvPr>
            <p:ph type="body" idx="1"/>
          </p:nvPr>
        </p:nvSpPr>
        <p:spPr>
          <a:xfrm>
            <a:off x="814388" y="3691468"/>
            <a:ext cx="10563225" cy="1684865"/>
          </a:xfrm>
        </p:spPr>
        <p:txBody>
          <a:bodyPr/>
          <a:lstStyle/>
          <a:p>
            <a:r>
              <a:rPr lang="en-CA" dirty="0" smtClean="0"/>
              <a:t>Backing up your data means sending it to the cloud or copying it to an external hard drive.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4171467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Protecting Yourself Online</a:t>
            </a:r>
            <a:endParaRPr lang="en-CA" dirty="0"/>
          </a:p>
        </p:txBody>
      </p:sp>
      <p:sp>
        <p:nvSpPr>
          <p:cNvPr id="3" name="Text Placeholder 2"/>
          <p:cNvSpPr>
            <a:spLocks noGrp="1"/>
          </p:cNvSpPr>
          <p:nvPr>
            <p:ph type="body" idx="1"/>
          </p:nvPr>
        </p:nvSpPr>
        <p:spPr/>
        <p:txBody>
          <a:bodyPr/>
          <a:lstStyle/>
          <a:p>
            <a:r>
              <a:rPr lang="en-CA" dirty="0" smtClean="0"/>
              <a:t>Review</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72379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2621755"/>
            <a:ext cx="4765675" cy="1325563"/>
          </a:xfrm>
        </p:spPr>
        <p:txBody>
          <a:bodyPr/>
          <a:lstStyle/>
          <a:p>
            <a:pPr algn="ctr"/>
            <a:r>
              <a:rPr lang="en-CA" sz="6600" dirty="0" smtClean="0"/>
              <a:t>Review</a:t>
            </a:r>
            <a:endParaRPr lang="en-CA" dirty="0"/>
          </a:p>
        </p:txBody>
      </p:sp>
      <p:sp>
        <p:nvSpPr>
          <p:cNvPr id="6" name="Content Placeholder 5"/>
          <p:cNvSpPr>
            <a:spLocks noGrp="1"/>
          </p:cNvSpPr>
          <p:nvPr>
            <p:ph idx="1"/>
          </p:nvPr>
        </p:nvSpPr>
        <p:spPr/>
        <p:txBody>
          <a:bodyPr/>
          <a:lstStyle/>
          <a:p>
            <a:r>
              <a:rPr lang="en-CA" dirty="0" smtClean="0"/>
              <a:t>Be suspicious of unknown numbers and emails</a:t>
            </a:r>
          </a:p>
          <a:p>
            <a:pPr>
              <a:lnSpc>
                <a:spcPct val="100000"/>
              </a:lnSpc>
            </a:pPr>
            <a:r>
              <a:rPr lang="en-CA" dirty="0" smtClean="0"/>
              <a:t>Write down your passwords in a dedicated password notebook</a:t>
            </a:r>
          </a:p>
          <a:p>
            <a:pPr>
              <a:lnSpc>
                <a:spcPct val="100000"/>
              </a:lnSpc>
            </a:pPr>
            <a:r>
              <a:rPr lang="en-CA" dirty="0" smtClean="0"/>
              <a:t>Use </a:t>
            </a:r>
            <a:r>
              <a:rPr lang="en-CA" dirty="0"/>
              <a:t>a passphrase instead of password</a:t>
            </a:r>
          </a:p>
          <a:p>
            <a:pPr>
              <a:lnSpc>
                <a:spcPct val="100000"/>
              </a:lnSpc>
            </a:pPr>
            <a:r>
              <a:rPr lang="en-CA" dirty="0"/>
              <a:t>Retailers asking for emails</a:t>
            </a:r>
          </a:p>
          <a:p>
            <a:pPr>
              <a:lnSpc>
                <a:spcPct val="100000"/>
              </a:lnSpc>
            </a:pPr>
            <a:r>
              <a:rPr lang="en-CA" dirty="0"/>
              <a:t>If something in a text, email or phone call seems too good to be true, then it probably is!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43454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3" name="Text Placeholder 2"/>
          <p:cNvSpPr>
            <a:spLocks noGrp="1"/>
          </p:cNvSpPr>
          <p:nvPr>
            <p:ph type="body" idx="1"/>
          </p:nvPr>
        </p:nvSpPr>
        <p:spPr/>
        <p:txBody>
          <a:bodyPr/>
          <a:lstStyle/>
          <a:p>
            <a:r>
              <a:rPr lang="en-CA" dirty="0" smtClean="0"/>
              <a:t>Feedback</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63"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8244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Cyber Safety</a:t>
            </a:r>
            <a:endParaRPr lang="en-CA" dirty="0"/>
          </a:p>
        </p:txBody>
      </p:sp>
      <p:sp>
        <p:nvSpPr>
          <p:cNvPr id="3" name="Text Placeholder 2"/>
          <p:cNvSpPr>
            <a:spLocks noGrp="1"/>
          </p:cNvSpPr>
          <p:nvPr>
            <p:ph type="body" idx="1"/>
          </p:nvPr>
        </p:nvSpPr>
        <p:spPr/>
        <p:txBody>
          <a:bodyPr/>
          <a:lstStyle/>
          <a:p>
            <a:r>
              <a:rPr lang="en-CA" dirty="0" smtClean="0"/>
              <a:t>Emails, Calls, Texts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91057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908934"/>
            <a:ext cx="10547350" cy="2452832"/>
          </a:xfrm>
        </p:spPr>
        <p:txBody>
          <a:bodyPr/>
          <a:lstStyle/>
          <a:p>
            <a:r>
              <a:rPr lang="en-CA" dirty="0" smtClean="0"/>
              <a:t>Did you know?</a:t>
            </a:r>
            <a:endParaRPr lang="en-CA" dirty="0"/>
          </a:p>
        </p:txBody>
      </p:sp>
      <p:sp>
        <p:nvSpPr>
          <p:cNvPr id="3" name="Text Placeholder 2"/>
          <p:cNvSpPr>
            <a:spLocks noGrp="1"/>
          </p:cNvSpPr>
          <p:nvPr>
            <p:ph type="body" idx="1"/>
          </p:nvPr>
        </p:nvSpPr>
        <p:spPr>
          <a:xfrm>
            <a:off x="806450" y="3155011"/>
            <a:ext cx="10563225" cy="1500187"/>
          </a:xfrm>
        </p:spPr>
        <p:txBody>
          <a:bodyPr/>
          <a:lstStyle/>
          <a:p>
            <a:r>
              <a:rPr lang="en-CA" dirty="0" smtClean="0"/>
              <a:t>Setting your software and operating system updates to install automatically means you automatically get the latest features and security patches. Updated security means you’re one step in the right direction of protecting yourself online!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4979235"/>
            <a:ext cx="864308" cy="8643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61817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2566458"/>
            <a:ext cx="5274733" cy="1325563"/>
          </a:xfrm>
        </p:spPr>
        <p:txBody>
          <a:bodyPr>
            <a:noAutofit/>
          </a:bodyPr>
          <a:lstStyle/>
          <a:p>
            <a:pPr algn="ctr"/>
            <a:r>
              <a:rPr lang="en-CA" sz="5400" dirty="0" smtClean="0">
                <a:solidFill>
                  <a:schemeClr val="bg1"/>
                </a:solidFill>
              </a:rPr>
              <a:t>Scams &amp; Fraud</a:t>
            </a:r>
            <a:endParaRPr lang="en-CA" sz="5400" dirty="0">
              <a:solidFill>
                <a:schemeClr val="bg1"/>
              </a:solidFill>
            </a:endParaRPr>
          </a:p>
        </p:txBody>
      </p:sp>
      <p:sp>
        <p:nvSpPr>
          <p:cNvPr id="6" name="Content Placeholder 5"/>
          <p:cNvSpPr>
            <a:spLocks noGrp="1"/>
          </p:cNvSpPr>
          <p:nvPr>
            <p:ph idx="1"/>
          </p:nvPr>
        </p:nvSpPr>
        <p:spPr>
          <a:xfrm>
            <a:off x="6619874" y="1075267"/>
            <a:ext cx="4754479" cy="4732866"/>
          </a:xfrm>
        </p:spPr>
        <p:txBody>
          <a:bodyPr/>
          <a:lstStyle/>
          <a:p>
            <a:r>
              <a:rPr lang="en-CA" dirty="0" smtClean="0"/>
              <a:t>Why do cyber threats exist? </a:t>
            </a:r>
          </a:p>
          <a:p>
            <a:pPr lvl="1"/>
            <a:r>
              <a:rPr lang="en-CA" dirty="0" smtClean="0"/>
              <a:t>The most common reason is the pursuit of information such as:</a:t>
            </a:r>
          </a:p>
          <a:p>
            <a:pPr lvl="2"/>
            <a:r>
              <a:rPr lang="en-CA" dirty="0" smtClean="0"/>
              <a:t>Your identity</a:t>
            </a:r>
          </a:p>
          <a:p>
            <a:pPr lvl="2"/>
            <a:r>
              <a:rPr lang="en-CA" dirty="0" smtClean="0"/>
              <a:t>Banking information</a:t>
            </a:r>
          </a:p>
          <a:p>
            <a:pPr lvl="2"/>
            <a:r>
              <a:rPr lang="en-CA" dirty="0" smtClean="0"/>
              <a:t>Information about your business / company</a:t>
            </a:r>
          </a:p>
          <a:p>
            <a:r>
              <a:rPr lang="en-CA" dirty="0" smtClean="0"/>
              <a:t>Cyber threats can happen to anyone</a:t>
            </a:r>
          </a:p>
          <a:p>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548"/>
            <a:ext cx="864308" cy="8643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13257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Spam vs. Phishing</a:t>
            </a:r>
            <a:endParaRPr lang="en-CA" dirty="0"/>
          </a:p>
        </p:txBody>
      </p:sp>
      <p:sp>
        <p:nvSpPr>
          <p:cNvPr id="3" name="Content Placeholder 2"/>
          <p:cNvSpPr>
            <a:spLocks noGrp="1"/>
          </p:cNvSpPr>
          <p:nvPr>
            <p:ph sz="half" idx="1"/>
          </p:nvPr>
        </p:nvSpPr>
        <p:spPr/>
        <p:txBody>
          <a:bodyPr/>
          <a:lstStyle/>
          <a:p>
            <a:r>
              <a:rPr lang="en-CA" dirty="0" smtClean="0"/>
              <a:t>The key difference here is that someone who is </a:t>
            </a:r>
            <a:r>
              <a:rPr lang="en-CA" i="1" dirty="0" smtClean="0"/>
              <a:t>phishing</a:t>
            </a:r>
            <a:r>
              <a:rPr lang="en-CA" dirty="0" smtClean="0"/>
              <a:t> has malicious intent.</a:t>
            </a:r>
          </a:p>
          <a:p>
            <a:pPr lvl="1"/>
            <a:r>
              <a:rPr lang="en-CA" dirty="0" smtClean="0"/>
              <a:t>When they try to acquire your personal information</a:t>
            </a:r>
          </a:p>
          <a:p>
            <a:r>
              <a:rPr lang="en-CA" dirty="0" smtClean="0"/>
              <a:t>While </a:t>
            </a:r>
            <a:r>
              <a:rPr lang="en-CA" i="1" dirty="0" smtClean="0"/>
              <a:t>spam</a:t>
            </a:r>
            <a:r>
              <a:rPr lang="en-CA" dirty="0" smtClean="0"/>
              <a:t> emails or calls usually try and sell you on a product or service. </a:t>
            </a:r>
          </a:p>
          <a:p>
            <a:pPr lvl="1"/>
            <a:endParaRPr lang="en-CA"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4094"/>
            <a:ext cx="5181600" cy="345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28270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Phishing</a:t>
            </a:r>
            <a:endParaRPr lang="en-CA" dirty="0"/>
          </a:p>
        </p:txBody>
      </p:sp>
      <p:sp>
        <p:nvSpPr>
          <p:cNvPr id="6" name="Content Placeholder 5"/>
          <p:cNvSpPr>
            <a:spLocks noGrp="1"/>
          </p:cNvSpPr>
          <p:nvPr>
            <p:ph idx="1"/>
          </p:nvPr>
        </p:nvSpPr>
        <p:spPr/>
        <p:txBody>
          <a:bodyPr/>
          <a:lstStyle/>
          <a:p>
            <a:r>
              <a:rPr lang="en-CA" dirty="0" smtClean="0"/>
              <a:t>The word </a:t>
            </a:r>
            <a:r>
              <a:rPr lang="en-CA" i="1" dirty="0" smtClean="0"/>
              <a:t>Phishing</a:t>
            </a:r>
            <a:r>
              <a:rPr lang="en-CA" dirty="0" smtClean="0"/>
              <a:t> originated in the 1990s by hackers who were stealing online accounts and passwords. </a:t>
            </a:r>
          </a:p>
          <a:p>
            <a:r>
              <a:rPr lang="en-CA" dirty="0" smtClean="0"/>
              <a:t>It’s because they were using email lures, setting up hooks to “fish” for passwords and data from the “sea” of internet users.</a:t>
            </a:r>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8841" y="1252150"/>
            <a:ext cx="6413159" cy="4275439"/>
          </a:xfrm>
          <a:prstGeom prst="rect">
            <a:avLst/>
          </a:prstGeom>
        </p:spPr>
      </p:pic>
      <p:sp>
        <p:nvSpPr>
          <p:cNvPr id="9" name="TextBox 8"/>
          <p:cNvSpPr txBox="1"/>
          <p:nvPr/>
        </p:nvSpPr>
        <p:spPr>
          <a:xfrm>
            <a:off x="6988381" y="6083528"/>
            <a:ext cx="3700302" cy="677108"/>
          </a:xfrm>
          <a:prstGeom prst="rect">
            <a:avLst/>
          </a:prstGeom>
          <a:noFill/>
        </p:spPr>
        <p:txBody>
          <a:bodyPr wrap="square" rtlCol="0">
            <a:spAutoFit/>
          </a:bodyPr>
          <a:lstStyle/>
          <a:p>
            <a:r>
              <a:rPr lang="en-CA" sz="1000" dirty="0">
                <a:solidFill>
                  <a:schemeClr val="bg1"/>
                </a:solidFill>
              </a:rPr>
              <a:t>https://www.cleo.on.ca/en/publications/scams/what-are-some-common-telephone-and-internet-scams</a:t>
            </a:r>
          </a:p>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380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Examples of Scammer Activity</a:t>
            </a:r>
            <a:endParaRPr lang="en-CA" dirty="0"/>
          </a:p>
        </p:txBody>
      </p:sp>
      <p:sp>
        <p:nvSpPr>
          <p:cNvPr id="3" name="Content Placeholder 2"/>
          <p:cNvSpPr>
            <a:spLocks noGrp="1"/>
          </p:cNvSpPr>
          <p:nvPr>
            <p:ph sz="half" idx="1"/>
          </p:nvPr>
        </p:nvSpPr>
        <p:spPr/>
        <p:txBody>
          <a:bodyPr>
            <a:normAutofit lnSpcReduction="10000"/>
          </a:bodyPr>
          <a:lstStyle/>
          <a:p>
            <a:r>
              <a:rPr lang="en-CA" dirty="0" smtClean="0"/>
              <a:t>Calls</a:t>
            </a:r>
          </a:p>
          <a:p>
            <a:pPr lvl="1"/>
            <a:r>
              <a:rPr lang="en-CA" dirty="0" smtClean="0"/>
              <a:t>Scammers offering vacation deals</a:t>
            </a:r>
          </a:p>
          <a:p>
            <a:pPr lvl="1"/>
            <a:r>
              <a:rPr lang="en-CA" dirty="0" smtClean="0"/>
              <a:t>Scammers alleging to be Google</a:t>
            </a:r>
          </a:p>
          <a:p>
            <a:pPr lvl="1"/>
            <a:r>
              <a:rPr lang="en-CA" dirty="0" smtClean="0"/>
              <a:t>Scammers offering free psychic consultations</a:t>
            </a:r>
          </a:p>
          <a:p>
            <a:pPr lvl="1"/>
            <a:r>
              <a:rPr lang="en-CA" dirty="0" smtClean="0"/>
              <a:t>Scammers offering tech support</a:t>
            </a:r>
          </a:p>
          <a:p>
            <a:pPr lvl="1"/>
            <a:endParaRPr lang="en-CA" dirty="0"/>
          </a:p>
        </p:txBody>
      </p:sp>
      <p:sp>
        <p:nvSpPr>
          <p:cNvPr id="4" name="Content Placeholder 3"/>
          <p:cNvSpPr>
            <a:spLocks noGrp="1"/>
          </p:cNvSpPr>
          <p:nvPr>
            <p:ph sz="half" idx="2"/>
          </p:nvPr>
        </p:nvSpPr>
        <p:spPr/>
        <p:txBody>
          <a:bodyPr>
            <a:normAutofit lnSpcReduction="10000"/>
          </a:bodyPr>
          <a:lstStyle/>
          <a:p>
            <a:r>
              <a:rPr lang="en-CA" dirty="0" smtClean="0"/>
              <a:t>Texts</a:t>
            </a:r>
          </a:p>
          <a:p>
            <a:pPr lvl="1"/>
            <a:r>
              <a:rPr lang="en-CA" dirty="0" smtClean="0"/>
              <a:t>Receiving texts from an unknown sender</a:t>
            </a:r>
          </a:p>
          <a:p>
            <a:pPr lvl="1"/>
            <a:r>
              <a:rPr lang="en-CA" dirty="0"/>
              <a:t>R</a:t>
            </a:r>
            <a:r>
              <a:rPr lang="en-CA" dirty="0" smtClean="0"/>
              <a:t>eceiving a text that is asking you for personal information – things like passwords, accounts numbers, or even your social security number</a:t>
            </a:r>
          </a:p>
          <a:p>
            <a:pPr lvl="1"/>
            <a:r>
              <a:rPr lang="en-CA" dirty="0" smtClean="0"/>
              <a:t>Says that ‘they’ have noticed some suspicious activity on your account</a:t>
            </a:r>
          </a:p>
          <a:p>
            <a:pPr lvl="1"/>
            <a:r>
              <a:rPr lang="en-CA" dirty="0" smtClean="0"/>
              <a:t>Receiving a fake delivery notification</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157508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300" y="1541632"/>
            <a:ext cx="8119762" cy="3649211"/>
          </a:xfrm>
        </p:spPr>
        <p:txBody>
          <a:bodyPr>
            <a:normAutofit/>
          </a:bodyPr>
          <a:lstStyle/>
          <a:p>
            <a:r>
              <a:rPr lang="en-CA" sz="22100" dirty="0" smtClean="0"/>
              <a:t>Calls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67" y="5709856"/>
            <a:ext cx="864000" cy="864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353" y="6034359"/>
            <a:ext cx="1258827" cy="539497"/>
          </a:xfrm>
          <a:prstGeom prst="rect">
            <a:avLst/>
          </a:prstGeom>
        </p:spPr>
      </p:pic>
    </p:spTree>
    <p:extLst>
      <p:ext uri="{BB962C8B-B14F-4D97-AF65-F5344CB8AC3E}">
        <p14:creationId xmlns:p14="http://schemas.microsoft.com/office/powerpoint/2010/main" val="23474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WC Colours">
      <a:dk1>
        <a:srgbClr val="3F2C78"/>
      </a:dk1>
      <a:lt1>
        <a:sysClr val="window" lastClr="FFFFFF"/>
      </a:lt1>
      <a:dk2>
        <a:srgbClr val="363636"/>
      </a:dk2>
      <a:lt2>
        <a:srgbClr val="DDCDE5"/>
      </a:lt2>
      <a:accent1>
        <a:srgbClr val="7030A0"/>
      </a:accent1>
      <a:accent2>
        <a:srgbClr val="D8D8D8"/>
      </a:accent2>
      <a:accent3>
        <a:srgbClr val="00938F"/>
      </a:accent3>
      <a:accent4>
        <a:srgbClr val="FF754C"/>
      </a:accent4>
      <a:accent5>
        <a:srgbClr val="005C81"/>
      </a:accent5>
      <a:accent6>
        <a:srgbClr val="77A523"/>
      </a:accent6>
      <a:hlink>
        <a:srgbClr val="FFFFFF"/>
      </a:hlink>
      <a:folHlink>
        <a:srgbClr val="7030A0"/>
      </a:folHlink>
    </a:clrScheme>
    <a:fontScheme name="RWC Fonts">
      <a:majorFont>
        <a:latin typeface="Helvetica neue"/>
        <a:ea typeface=""/>
        <a:cs typeface=""/>
      </a:majorFont>
      <a:minorFont>
        <a:latin typeface="Helvetica neu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629877-58AB-4585-B5FA-224C5214440B}" vid="{F92A15AA-3735-4C48-8E1D-174478C24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Older Adults Safety Workshop</Template>
  <TotalTime>2020</TotalTime>
  <Words>924</Words>
  <Application>Microsoft Office PowerPoint</Application>
  <PresentationFormat>Widescreen</PresentationFormat>
  <Paragraphs>103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Helvetica neue</vt:lpstr>
      <vt:lpstr>Office Theme</vt:lpstr>
      <vt:lpstr>Protecting Yourself Online</vt:lpstr>
      <vt:lpstr>Topics of Discussion</vt:lpstr>
      <vt:lpstr>Cyber Safety</vt:lpstr>
      <vt:lpstr>Did you know?</vt:lpstr>
      <vt:lpstr>Scams &amp; Fraud</vt:lpstr>
      <vt:lpstr>Spam vs. Phishing</vt:lpstr>
      <vt:lpstr>Phishing</vt:lpstr>
      <vt:lpstr>Examples of Scammer Activity</vt:lpstr>
      <vt:lpstr>Calls</vt:lpstr>
      <vt:lpstr>Calls</vt:lpstr>
      <vt:lpstr>Did you know?</vt:lpstr>
      <vt:lpstr>Emails</vt:lpstr>
      <vt:lpstr>PowerPoint Presentation</vt:lpstr>
      <vt:lpstr>PowerPoint Presentation</vt:lpstr>
      <vt:lpstr>Texting</vt:lpstr>
      <vt:lpstr>PowerPoint Presentation</vt:lpstr>
      <vt:lpstr>PowerPoint Presentation</vt:lpstr>
      <vt:lpstr>Solution</vt:lpstr>
      <vt:lpstr>Passwords</vt:lpstr>
      <vt:lpstr>Did you know?</vt:lpstr>
      <vt:lpstr>Tip: A passphrase is a combination of random words you select to secure an account or device  Example:   fiveredandblueroses</vt:lpstr>
      <vt:lpstr>Strong</vt:lpstr>
      <vt:lpstr>Traditional Passwords</vt:lpstr>
      <vt:lpstr>Unique</vt:lpstr>
      <vt:lpstr>Did you know?</vt:lpstr>
      <vt:lpstr>Did you know?</vt:lpstr>
      <vt:lpstr>Protecting Yourself Online</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dc:creator>
  <cp:lastModifiedBy>Justin</cp:lastModifiedBy>
  <cp:revision>118</cp:revision>
  <dcterms:created xsi:type="dcterms:W3CDTF">2021-01-01T17:24:19Z</dcterms:created>
  <dcterms:modified xsi:type="dcterms:W3CDTF">2021-01-24T02:43:33Z</dcterms:modified>
</cp:coreProperties>
</file>